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8"/>
  </p:notesMasterIdLst>
  <p:handoutMasterIdLst>
    <p:handoutMasterId r:id="rId19"/>
  </p:handoutMasterIdLst>
  <p:sldIdLst>
    <p:sldId id="256" r:id="rId2"/>
    <p:sldId id="257" r:id="rId3"/>
    <p:sldId id="267" r:id="rId4"/>
    <p:sldId id="266" r:id="rId5"/>
    <p:sldId id="259" r:id="rId6"/>
    <p:sldId id="260" r:id="rId7"/>
    <p:sldId id="261" r:id="rId8"/>
    <p:sldId id="262" r:id="rId9"/>
    <p:sldId id="271" r:id="rId10"/>
    <p:sldId id="263" r:id="rId11"/>
    <p:sldId id="264" r:id="rId12"/>
    <p:sldId id="265" r:id="rId13"/>
    <p:sldId id="272" r:id="rId14"/>
    <p:sldId id="269" r:id="rId15"/>
    <p:sldId id="270" r:id="rId16"/>
    <p:sldId id="268"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7" tIns="46153" rIns="92307" bIns="46153"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64820"/>
          </a:xfrm>
          <a:prstGeom prst="rect">
            <a:avLst/>
          </a:prstGeom>
        </p:spPr>
        <p:txBody>
          <a:bodyPr vert="horz" lIns="92307" tIns="46153" rIns="92307" bIns="46153" rtlCol="0"/>
          <a:lstStyle>
            <a:lvl1pPr algn="r">
              <a:defRPr sz="1200"/>
            </a:lvl1pPr>
          </a:lstStyle>
          <a:p>
            <a:fld id="{9E8491A2-A3E4-4188-9491-FF949AE61CAE}" type="datetimeFigureOut">
              <a:rPr lang="en-US" smtClean="0"/>
              <a:t>5/27/2016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2307" tIns="46153" rIns="92307" bIns="46153"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307" tIns="46153" rIns="92307" bIns="46153" rtlCol="0" anchor="b"/>
          <a:lstStyle>
            <a:lvl1pPr algn="r">
              <a:defRPr sz="1200"/>
            </a:lvl1pPr>
          </a:lstStyle>
          <a:p>
            <a:fld id="{8AA71A3F-331B-4366-80B7-050DE5AAAAEC}" type="slidenum">
              <a:rPr lang="en-US" smtClean="0"/>
              <a:t>‹#›</a:t>
            </a:fld>
            <a:endParaRPr lang="en-US"/>
          </a:p>
        </p:txBody>
      </p:sp>
    </p:spTree>
    <p:extLst>
      <p:ext uri="{BB962C8B-B14F-4D97-AF65-F5344CB8AC3E}">
        <p14:creationId xmlns:p14="http://schemas.microsoft.com/office/powerpoint/2010/main" val="2423179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697" cy="466088"/>
          </a:xfrm>
          <a:prstGeom prst="rect">
            <a:avLst/>
          </a:prstGeom>
        </p:spPr>
        <p:txBody>
          <a:bodyPr vert="horz" lIns="90443" tIns="45222" rIns="90443" bIns="45222" rtlCol="0"/>
          <a:lstStyle>
            <a:lvl1pPr algn="l">
              <a:defRPr sz="1200"/>
            </a:lvl1pPr>
          </a:lstStyle>
          <a:p>
            <a:endParaRPr lang="en-US"/>
          </a:p>
        </p:txBody>
      </p:sp>
      <p:sp>
        <p:nvSpPr>
          <p:cNvPr id="3" name="Date Placeholder 2"/>
          <p:cNvSpPr>
            <a:spLocks noGrp="1"/>
          </p:cNvSpPr>
          <p:nvPr>
            <p:ph type="dt" idx="1"/>
          </p:nvPr>
        </p:nvSpPr>
        <p:spPr>
          <a:xfrm>
            <a:off x="3884753" y="1"/>
            <a:ext cx="2971697" cy="466088"/>
          </a:xfrm>
          <a:prstGeom prst="rect">
            <a:avLst/>
          </a:prstGeom>
        </p:spPr>
        <p:txBody>
          <a:bodyPr vert="horz" lIns="90443" tIns="45222" rIns="90443" bIns="45222" rtlCol="0"/>
          <a:lstStyle>
            <a:lvl1pPr algn="r">
              <a:defRPr sz="1200"/>
            </a:lvl1pPr>
          </a:lstStyle>
          <a:p>
            <a:fld id="{435C0A4D-AD32-4592-B244-5F5C8B258593}" type="datetimeFigureOut">
              <a:rPr lang="en-US" smtClean="0"/>
              <a:t>5/27/2016</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0443" tIns="45222" rIns="90443" bIns="45222" rtlCol="0" anchor="ctr"/>
          <a:lstStyle/>
          <a:p>
            <a:endParaRPr lang="en-US"/>
          </a:p>
        </p:txBody>
      </p:sp>
      <p:sp>
        <p:nvSpPr>
          <p:cNvPr id="5" name="Notes Placeholder 4"/>
          <p:cNvSpPr>
            <a:spLocks noGrp="1"/>
          </p:cNvSpPr>
          <p:nvPr>
            <p:ph type="body" sz="quarter" idx="3"/>
          </p:nvPr>
        </p:nvSpPr>
        <p:spPr>
          <a:xfrm>
            <a:off x="685180" y="4473813"/>
            <a:ext cx="5487640" cy="3660537"/>
          </a:xfrm>
          <a:prstGeom prst="rect">
            <a:avLst/>
          </a:prstGeom>
        </p:spPr>
        <p:txBody>
          <a:bodyPr vert="horz" lIns="90443" tIns="45222" rIns="90443" bIns="4522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312"/>
            <a:ext cx="2971697" cy="466088"/>
          </a:xfrm>
          <a:prstGeom prst="rect">
            <a:avLst/>
          </a:prstGeom>
        </p:spPr>
        <p:txBody>
          <a:bodyPr vert="horz" lIns="90443" tIns="45222" rIns="90443" bIns="45222" rtlCol="0" anchor="b"/>
          <a:lstStyle>
            <a:lvl1pPr algn="l">
              <a:defRPr sz="1200"/>
            </a:lvl1pPr>
          </a:lstStyle>
          <a:p>
            <a:endParaRPr lang="en-US"/>
          </a:p>
        </p:txBody>
      </p:sp>
      <p:sp>
        <p:nvSpPr>
          <p:cNvPr id="7" name="Slide Number Placeholder 6"/>
          <p:cNvSpPr>
            <a:spLocks noGrp="1"/>
          </p:cNvSpPr>
          <p:nvPr>
            <p:ph type="sldNum" sz="quarter" idx="5"/>
          </p:nvPr>
        </p:nvSpPr>
        <p:spPr>
          <a:xfrm>
            <a:off x="3884753" y="8830312"/>
            <a:ext cx="2971697" cy="466088"/>
          </a:xfrm>
          <a:prstGeom prst="rect">
            <a:avLst/>
          </a:prstGeom>
        </p:spPr>
        <p:txBody>
          <a:bodyPr vert="horz" lIns="90443" tIns="45222" rIns="90443" bIns="45222" rtlCol="0" anchor="b"/>
          <a:lstStyle>
            <a:lvl1pPr algn="r">
              <a:defRPr sz="1200"/>
            </a:lvl1pPr>
          </a:lstStyle>
          <a:p>
            <a:fld id="{29EA1789-34CF-4517-9AD9-F454AFCAB6A0}" type="slidenum">
              <a:rPr lang="en-US" smtClean="0"/>
              <a:t>‹#›</a:t>
            </a:fld>
            <a:endParaRPr lang="en-US"/>
          </a:p>
        </p:txBody>
      </p:sp>
    </p:spTree>
    <p:extLst>
      <p:ext uri="{BB962C8B-B14F-4D97-AF65-F5344CB8AC3E}">
        <p14:creationId xmlns:p14="http://schemas.microsoft.com/office/powerpoint/2010/main" val="1391646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EA1789-34CF-4517-9AD9-F454AFCAB6A0}" type="slidenum">
              <a:rPr lang="en-US" smtClean="0"/>
              <a:t>11</a:t>
            </a:fld>
            <a:endParaRPr lang="en-US"/>
          </a:p>
        </p:txBody>
      </p:sp>
    </p:spTree>
    <p:extLst>
      <p:ext uri="{BB962C8B-B14F-4D97-AF65-F5344CB8AC3E}">
        <p14:creationId xmlns:p14="http://schemas.microsoft.com/office/powerpoint/2010/main" val="945455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B390086-C46C-4B7F-A9F9-45AB72205ECD}" type="datetimeFigureOut">
              <a:rPr lang="en-US" smtClean="0"/>
              <a:t>5/27/2016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F8C4D00-5621-40F5-BA17-0B3BFACAF3C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390086-C46C-4B7F-A9F9-45AB72205ECD}"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C4D00-5621-40F5-BA17-0B3BFACAF3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390086-C46C-4B7F-A9F9-45AB72205ECD}"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C4D00-5621-40F5-BA17-0B3BFACAF3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390086-C46C-4B7F-A9F9-45AB72205ECD}"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C4D00-5621-40F5-BA17-0B3BFACAF3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B390086-C46C-4B7F-A9F9-45AB72205ECD}"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F8C4D00-5621-40F5-BA17-0B3BFACAF3C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B390086-C46C-4B7F-A9F9-45AB72205ECD}" type="datetimeFigureOut">
              <a:rPr lang="en-US" smtClean="0"/>
              <a:t>5/27/2016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C4D00-5621-40F5-BA17-0B3BFACAF3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B390086-C46C-4B7F-A9F9-45AB72205ECD}" type="datetimeFigureOut">
              <a:rPr lang="en-US" smtClean="0"/>
              <a:t>5/27/2016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8C4D00-5621-40F5-BA17-0B3BFACAF3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B390086-C46C-4B7F-A9F9-45AB72205ECD}" type="datetimeFigureOut">
              <a:rPr lang="en-US" smtClean="0"/>
              <a:t>5/27/2016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8C4D00-5621-40F5-BA17-0B3BFACAF3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90086-C46C-4B7F-A9F9-45AB72205ECD}" type="datetimeFigureOut">
              <a:rPr lang="en-US" smtClean="0"/>
              <a:t>5/27/2016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8C4D00-5621-40F5-BA17-0B3BFACAF3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B390086-C46C-4B7F-A9F9-45AB72205ECD}" type="datetimeFigureOut">
              <a:rPr lang="en-US" smtClean="0"/>
              <a:t>5/27/2016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C4D00-5621-40F5-BA17-0B3BFACAF3C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B390086-C46C-4B7F-A9F9-45AB72205ECD}" type="datetimeFigureOut">
              <a:rPr lang="en-US" smtClean="0"/>
              <a:t>5/27/2016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C4D00-5621-40F5-BA17-0B3BFACAF3C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390086-C46C-4B7F-A9F9-45AB72205ECD}" type="datetimeFigureOut">
              <a:rPr lang="en-US" smtClean="0"/>
              <a:t>5/27/2016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F8C4D00-5621-40F5-BA17-0B3BFACAF3C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ideo" Target="https://www.youtube.com/embed/gNAfWKuKCI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video" Target="https://www.youtube.com/embed/f0LVCLuVLXc"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www.chemistryexplained.com/St-Te/Steroids.html" TargetMode="External"/><Relationship Id="rId3" Type="http://schemas.openxmlformats.org/officeDocument/2006/relationships/hyperlink" Target="http://drugabuse.com/library/the-effects-of-steroid-use/" TargetMode="External"/><Relationship Id="rId7" Type="http://schemas.openxmlformats.org/officeDocument/2006/relationships/hyperlink" Target="http://www.soberrecovery.com/addiction/steroid-street-names/" TargetMode="External"/><Relationship Id="rId2" Type="http://schemas.openxmlformats.org/officeDocument/2006/relationships/hyperlink" Target="http://www.deadiversion.usdoj.gov/pubs/brochures/steroids/lawenforcement/" TargetMode="External"/><Relationship Id="rId1" Type="http://schemas.openxmlformats.org/officeDocument/2006/relationships/slideLayout" Target="../slideLayouts/slideLayout2.xml"/><Relationship Id="rId6" Type="http://schemas.openxmlformats.org/officeDocument/2006/relationships/hyperlink" Target="http://rheuminfo.com/steroid-cortisone-injections-detailed-information" TargetMode="External"/><Relationship Id="rId5" Type="http://schemas.openxmlformats.org/officeDocument/2006/relationships/hyperlink" Target="https://www.drugabuse.gov/publications/research-reports/anabolic-steroid-abuse/are-anabolic-steroids-addictive" TargetMode="External"/><Relationship Id="rId4" Type="http://schemas.openxmlformats.org/officeDocument/2006/relationships/hyperlink" Target="https://www.drugabuse.gov/publications/drugfacts/anabolic-steroid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7772400" cy="1143000"/>
          </a:xfrm>
        </p:spPr>
        <p:txBody>
          <a:bodyPr/>
          <a:lstStyle/>
          <a:p>
            <a:r>
              <a:rPr lang="en-US" dirty="0"/>
              <a:t>Steroids</a:t>
            </a:r>
          </a:p>
        </p:txBody>
      </p:sp>
      <p:sp>
        <p:nvSpPr>
          <p:cNvPr id="3" name="Subtitle 2"/>
          <p:cNvSpPr>
            <a:spLocks noGrp="1"/>
          </p:cNvSpPr>
          <p:nvPr>
            <p:ph type="subTitle" idx="1"/>
          </p:nvPr>
        </p:nvSpPr>
        <p:spPr>
          <a:xfrm>
            <a:off x="609600" y="4624754"/>
            <a:ext cx="7467600" cy="2209800"/>
          </a:xfrm>
        </p:spPr>
        <p:txBody>
          <a:bodyPr>
            <a:normAutofit/>
          </a:bodyPr>
          <a:lstStyle/>
          <a:p>
            <a:r>
              <a:rPr lang="en-US" dirty="0"/>
              <a:t>By Matthew </a:t>
            </a:r>
            <a:r>
              <a:rPr lang="en-US" dirty="0" err="1"/>
              <a:t>Timny</a:t>
            </a:r>
            <a:r>
              <a:rPr lang="en-US" dirty="0"/>
              <a:t> and Alden </a:t>
            </a:r>
            <a:r>
              <a:rPr lang="en-US" dirty="0" err="1"/>
              <a:t>Saado</a:t>
            </a:r>
            <a:endParaRPr lang="en-US" dirty="0"/>
          </a:p>
          <a:p>
            <a:r>
              <a:rPr lang="en-US" dirty="0"/>
              <a:t>Ms. McLean</a:t>
            </a:r>
          </a:p>
          <a:p>
            <a:r>
              <a:rPr lang="en-US" dirty="0"/>
              <a:t>4</a:t>
            </a:r>
            <a:r>
              <a:rPr lang="en-US" baseline="30000" dirty="0"/>
              <a:t>th</a:t>
            </a:r>
            <a:r>
              <a:rPr lang="en-US" dirty="0"/>
              <a:t> Hour Health </a:t>
            </a:r>
          </a:p>
          <a:p>
            <a:r>
              <a:rPr lang="en-US" dirty="0"/>
              <a:t>May/25</a:t>
            </a:r>
            <a:r>
              <a:rPr lang="en-US" baseline="30000" dirty="0"/>
              <a:t>th</a:t>
            </a:r>
            <a:r>
              <a:rPr lang="en-US" dirty="0"/>
              <a:t>/16</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762000"/>
            <a:ext cx="4038600" cy="3652837"/>
          </a:xfrm>
          <a:prstGeom prst="rect">
            <a:avLst/>
          </a:prstGeom>
        </p:spPr>
      </p:pic>
    </p:spTree>
    <p:extLst>
      <p:ext uri="{BB962C8B-B14F-4D97-AF65-F5344CB8AC3E}">
        <p14:creationId xmlns:p14="http://schemas.microsoft.com/office/powerpoint/2010/main" val="782766723"/>
      </p:ext>
    </p:extLst>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legal consequences if caught using this drug?</a:t>
            </a:r>
          </a:p>
        </p:txBody>
      </p:sp>
      <p:sp>
        <p:nvSpPr>
          <p:cNvPr id="3" name="Content Placeholder 2"/>
          <p:cNvSpPr>
            <a:spLocks noGrp="1"/>
          </p:cNvSpPr>
          <p:nvPr>
            <p:ph idx="1"/>
          </p:nvPr>
        </p:nvSpPr>
        <p:spPr/>
        <p:txBody>
          <a:bodyPr/>
          <a:lstStyle/>
          <a:p>
            <a:r>
              <a:rPr lang="en-US" dirty="0"/>
              <a:t>Simple possession of illicitly obtained anabolic steroids carries a maximum penalty of one year in prison and a minimum $1,000 fine if this is an individual’s first drug offense</a:t>
            </a:r>
          </a:p>
          <a:p>
            <a:r>
              <a:rPr lang="en-US" dirty="0"/>
              <a:t>If this is the second felony drug offense, the maximum period of imprisonment and the maximum fine both double.</a:t>
            </a:r>
          </a:p>
          <a:p>
            <a:r>
              <a:rPr lang="en-US" dirty="0"/>
              <a:t>Steroids are illegal</a:t>
            </a:r>
          </a:p>
          <a:p>
            <a:pPr marL="137160" indent="0">
              <a:buNone/>
            </a:pPr>
            <a:r>
              <a:rPr lang="en-US" dirty="0"/>
              <a:t>     unless given a prescription.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4724400"/>
            <a:ext cx="2438400" cy="2133600"/>
          </a:xfrm>
          <a:prstGeom prst="rect">
            <a:avLst/>
          </a:prstGeom>
        </p:spPr>
      </p:pic>
    </p:spTree>
    <p:extLst>
      <p:ext uri="{BB962C8B-B14F-4D97-AF65-F5344CB8AC3E}">
        <p14:creationId xmlns:p14="http://schemas.microsoft.com/office/powerpoint/2010/main" val="22520068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cost?</a:t>
            </a:r>
          </a:p>
        </p:txBody>
      </p:sp>
      <p:sp>
        <p:nvSpPr>
          <p:cNvPr id="3" name="Content Placeholder 2"/>
          <p:cNvSpPr>
            <a:spLocks noGrp="1"/>
          </p:cNvSpPr>
          <p:nvPr>
            <p:ph idx="1"/>
          </p:nvPr>
        </p:nvSpPr>
        <p:spPr>
          <a:xfrm>
            <a:off x="457200" y="2362200"/>
            <a:ext cx="8229600" cy="4709160"/>
          </a:xfrm>
        </p:spPr>
        <p:txBody>
          <a:bodyPr/>
          <a:lstStyle/>
          <a:p>
            <a:pPr marL="137160" indent="0">
              <a:buNone/>
            </a:pPr>
            <a:r>
              <a:rPr lang="en-US" dirty="0"/>
              <a:t>Since steroids come in many different</a:t>
            </a:r>
          </a:p>
          <a:p>
            <a:pPr marL="137160" indent="0">
              <a:buNone/>
            </a:pPr>
            <a:r>
              <a:rPr lang="en-US" dirty="0"/>
              <a:t>forms their price varies.</a:t>
            </a:r>
          </a:p>
          <a:p>
            <a:pPr marL="137160" indent="0">
              <a:buNone/>
            </a:pPr>
            <a:endParaRPr lang="en-US" dirty="0"/>
          </a:p>
          <a:p>
            <a:pPr marL="137160" indent="0">
              <a:buNone/>
            </a:pPr>
            <a:r>
              <a:rPr lang="en-US" dirty="0"/>
              <a:t>In most cases, illegal steroid prices can range from 35-100 dollars.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76200"/>
            <a:ext cx="2209800" cy="2362200"/>
          </a:xfrm>
          <a:prstGeom prst="rect">
            <a:avLst/>
          </a:prstGeom>
        </p:spPr>
      </p:pic>
    </p:spTree>
    <p:extLst>
      <p:ext uri="{BB962C8B-B14F-4D97-AF65-F5344CB8AC3E}">
        <p14:creationId xmlns:p14="http://schemas.microsoft.com/office/powerpoint/2010/main" val="1181988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657"/>
            <a:ext cx="8229600" cy="1143000"/>
          </a:xfrm>
        </p:spPr>
        <p:txBody>
          <a:bodyPr/>
          <a:lstStyle/>
          <a:p>
            <a:r>
              <a:rPr lang="en-US" dirty="0"/>
              <a:t>Is it addictive?</a:t>
            </a:r>
          </a:p>
        </p:txBody>
      </p:sp>
      <p:sp>
        <p:nvSpPr>
          <p:cNvPr id="3" name="Content Placeholder 2"/>
          <p:cNvSpPr>
            <a:spLocks noGrp="1"/>
          </p:cNvSpPr>
          <p:nvPr>
            <p:ph idx="1"/>
          </p:nvPr>
        </p:nvSpPr>
        <p:spPr>
          <a:xfrm>
            <a:off x="457200" y="1219200"/>
            <a:ext cx="8229600" cy="4709160"/>
          </a:xfrm>
        </p:spPr>
        <p:txBody>
          <a:bodyPr/>
          <a:lstStyle/>
          <a:p>
            <a:r>
              <a:rPr lang="en-US" dirty="0"/>
              <a:t>Even though anabolic steroids do not cause the same high as other drugs, they can lead to addiction.</a:t>
            </a:r>
          </a:p>
          <a:p>
            <a:r>
              <a:rPr lang="en-US" dirty="0"/>
              <a:t>An undetermined percentage of steroid abusers may become addicted to the drugs, as evidenced by their continued abuse despite physical problems and negative effects on social relations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4343400"/>
            <a:ext cx="3524250" cy="2514600"/>
          </a:xfrm>
          <a:prstGeom prst="rect">
            <a:avLst/>
          </a:prstGeom>
        </p:spPr>
      </p:pic>
    </p:spTree>
    <p:extLst>
      <p:ext uri="{BB962C8B-B14F-4D97-AF65-F5344CB8AC3E}">
        <p14:creationId xmlns:p14="http://schemas.microsoft.com/office/powerpoint/2010/main" val="41839503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771"/>
            <a:ext cx="8229600" cy="1273629"/>
          </a:xfrm>
        </p:spPr>
        <p:txBody>
          <a:bodyPr>
            <a:normAutofit fontScale="90000"/>
          </a:bodyPr>
          <a:lstStyle/>
          <a:p>
            <a:r>
              <a:rPr lang="en-US" dirty="0"/>
              <a:t>Some Symptoms OF WITHDRAWAL </a:t>
            </a:r>
          </a:p>
        </p:txBody>
      </p:sp>
      <p:sp>
        <p:nvSpPr>
          <p:cNvPr id="3" name="Subtitle 2"/>
          <p:cNvSpPr>
            <a:spLocks noGrp="1"/>
          </p:cNvSpPr>
          <p:nvPr>
            <p:ph type="subTitle" idx="1"/>
          </p:nvPr>
        </p:nvSpPr>
        <p:spPr>
          <a:xfrm>
            <a:off x="0" y="1371600"/>
            <a:ext cx="8915400" cy="5334000"/>
          </a:xfrm>
        </p:spPr>
        <p:txBody>
          <a:bodyPr/>
          <a:lstStyle/>
          <a:p>
            <a:r>
              <a:rPr lang="en-US" dirty="0"/>
              <a:t>Weakness</a:t>
            </a:r>
          </a:p>
          <a:p>
            <a:r>
              <a:rPr lang="en-US" dirty="0"/>
              <a:t> fatigue</a:t>
            </a:r>
          </a:p>
          <a:p>
            <a:r>
              <a:rPr lang="en-US" dirty="0"/>
              <a:t> decreased appetite</a:t>
            </a:r>
          </a:p>
          <a:p>
            <a:r>
              <a:rPr lang="en-US" dirty="0"/>
              <a:t> weight loss</a:t>
            </a:r>
          </a:p>
          <a:p>
            <a:r>
              <a:rPr lang="en-US" dirty="0"/>
              <a:t> nausea</a:t>
            </a:r>
          </a:p>
          <a:p>
            <a:r>
              <a:rPr lang="en-US" dirty="0"/>
              <a:t> vomiting</a:t>
            </a:r>
          </a:p>
          <a:p>
            <a:r>
              <a:rPr lang="en-US" dirty="0"/>
              <a:t> diarrhea</a:t>
            </a:r>
          </a:p>
          <a:p>
            <a:r>
              <a:rPr lang="en-US" dirty="0"/>
              <a:t> abdominal pain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86200"/>
            <a:ext cx="2819399" cy="2971800"/>
          </a:xfrm>
          <a:prstGeom prst="rect">
            <a:avLst/>
          </a:prstGeom>
        </p:spPr>
      </p:pic>
    </p:spTree>
    <p:extLst>
      <p:ext uri="{BB962C8B-B14F-4D97-AF65-F5344CB8AC3E}">
        <p14:creationId xmlns:p14="http://schemas.microsoft.com/office/powerpoint/2010/main" val="405567922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These Videos Provide Some Good Information on Steroids</a:t>
            </a:r>
          </a:p>
        </p:txBody>
      </p:sp>
      <p:pic>
        <p:nvPicPr>
          <p:cNvPr id="5" name="gNAfWKuKCIE"/>
          <p:cNvPicPr>
            <a:picLocks noGrp="1" noRot="1" noChangeAspect="1"/>
          </p:cNvPicPr>
          <p:nvPr>
            <p:ph idx="1"/>
            <a:videoFile r:link="rId1"/>
          </p:nvPr>
        </p:nvPicPr>
        <p:blipFill>
          <a:blip r:embed="rId3"/>
          <a:stretch>
            <a:fillRect/>
          </a:stretch>
        </p:blipFill>
        <p:spPr>
          <a:xfrm>
            <a:off x="0" y="1905000"/>
            <a:ext cx="9144000" cy="5257800"/>
          </a:xfrm>
          <a:prstGeom prst="rect">
            <a:avLst/>
          </a:prstGeom>
        </p:spPr>
      </p:pic>
    </p:spTree>
    <p:extLst>
      <p:ext uri="{BB962C8B-B14F-4D97-AF65-F5344CB8AC3E}">
        <p14:creationId xmlns:p14="http://schemas.microsoft.com/office/powerpoint/2010/main" val="176152444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f0LVCLuVLXc"/>
          <p:cNvPicPr>
            <a:picLocks noGrp="1" noRot="1" noChangeAspect="1"/>
          </p:cNvPicPr>
          <p:nvPr>
            <p:ph idx="1"/>
            <a:videoFile r:link="rId1"/>
          </p:nvPr>
        </p:nvPicPr>
        <p:blipFill>
          <a:blip r:embed="rId3"/>
          <a:stretch>
            <a:fillRect/>
          </a:stretch>
        </p:blipFill>
        <p:spPr>
          <a:xfrm>
            <a:off x="0" y="1570038"/>
            <a:ext cx="9067800" cy="5287962"/>
          </a:xfrm>
          <a:prstGeom prst="rect">
            <a:avLst/>
          </a:prstGeom>
        </p:spPr>
      </p:pic>
    </p:spTree>
    <p:extLst>
      <p:ext uri="{BB962C8B-B14F-4D97-AF65-F5344CB8AC3E}">
        <p14:creationId xmlns:p14="http://schemas.microsoft.com/office/powerpoint/2010/main" val="3366071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a:t>
            </a:r>
          </a:p>
        </p:txBody>
      </p:sp>
      <p:sp>
        <p:nvSpPr>
          <p:cNvPr id="3" name="Content Placeholder 2"/>
          <p:cNvSpPr>
            <a:spLocks noGrp="1"/>
          </p:cNvSpPr>
          <p:nvPr>
            <p:ph idx="1"/>
          </p:nvPr>
        </p:nvSpPr>
        <p:spPr/>
        <p:txBody>
          <a:bodyPr>
            <a:normAutofit/>
          </a:bodyPr>
          <a:lstStyle/>
          <a:p>
            <a:r>
              <a:rPr lang="en-US" sz="2000" dirty="0">
                <a:hlinkClick r:id="rId2"/>
              </a:rPr>
              <a:t>http://www.deadiversion.usdoj.gov/pubs/brochures/steroids/lawenforcement/</a:t>
            </a:r>
            <a:endParaRPr lang="en-US" sz="2000" dirty="0"/>
          </a:p>
          <a:p>
            <a:r>
              <a:rPr lang="en-US" sz="2000" dirty="0">
                <a:hlinkClick r:id="rId3"/>
              </a:rPr>
              <a:t>http://drugabuse.com/library/the-effects-of-steroid-use/</a:t>
            </a:r>
            <a:endParaRPr lang="en-US" sz="2000" dirty="0"/>
          </a:p>
          <a:p>
            <a:r>
              <a:rPr lang="en-US" sz="2000" dirty="0">
                <a:hlinkClick r:id="rId4"/>
              </a:rPr>
              <a:t>https://www.drugabuse.gov/publications/drugfacts/anabolic-steroids</a:t>
            </a:r>
            <a:endParaRPr lang="en-US" sz="2000" dirty="0"/>
          </a:p>
          <a:p>
            <a:r>
              <a:rPr lang="en-US" sz="2000" dirty="0">
                <a:hlinkClick r:id="rId5"/>
              </a:rPr>
              <a:t>https://www.drugabuse.gov/publications/research-reports/anabolic-steroid-abuse/are-anabolic-steroids-addictive</a:t>
            </a:r>
            <a:endParaRPr lang="en-US" sz="2000" dirty="0"/>
          </a:p>
          <a:p>
            <a:r>
              <a:rPr lang="en-US" sz="1600" dirty="0">
                <a:hlinkClick r:id="rId6"/>
              </a:rPr>
              <a:t>http://rheuminfo.com/steroid-cortisone-injections-detailed-information</a:t>
            </a:r>
            <a:endParaRPr lang="en-US" sz="1600" dirty="0"/>
          </a:p>
          <a:p>
            <a:endParaRPr lang="en-US" sz="1600" dirty="0"/>
          </a:p>
          <a:p>
            <a:r>
              <a:rPr lang="en-US" sz="2000" dirty="0">
                <a:hlinkClick r:id="rId7"/>
              </a:rPr>
              <a:t>http://www.soberrecovery.com/addiction/steroid-street-names/</a:t>
            </a:r>
            <a:endParaRPr lang="en-US" sz="2000" dirty="0"/>
          </a:p>
          <a:p>
            <a:r>
              <a:rPr lang="en-US" sz="2000" dirty="0">
                <a:hlinkClick r:id="rId8"/>
              </a:rPr>
              <a:t>http://www.chemistryexplained.com/St-Te/Steroids.html</a:t>
            </a:r>
            <a:endParaRPr lang="en-US" sz="2000" dirty="0"/>
          </a:p>
          <a:p>
            <a:endParaRPr lang="en-US" sz="2000" dirty="0"/>
          </a:p>
        </p:txBody>
      </p:sp>
    </p:spTree>
    <p:extLst>
      <p:ext uri="{BB962C8B-B14F-4D97-AF65-F5344CB8AC3E}">
        <p14:creationId xmlns:p14="http://schemas.microsoft.com/office/powerpoint/2010/main" val="45493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some street names/slang terms for the drug.</a:t>
            </a:r>
          </a:p>
        </p:txBody>
      </p:sp>
      <p:sp>
        <p:nvSpPr>
          <p:cNvPr id="3" name="Content Placeholder 2"/>
          <p:cNvSpPr>
            <a:spLocks noGrp="1"/>
          </p:cNvSpPr>
          <p:nvPr>
            <p:ph idx="1"/>
          </p:nvPr>
        </p:nvSpPr>
        <p:spPr>
          <a:xfrm>
            <a:off x="0" y="1371600"/>
            <a:ext cx="8991600" cy="4937760"/>
          </a:xfrm>
        </p:spPr>
        <p:txBody>
          <a:bodyPr>
            <a:normAutofit fontScale="92500" lnSpcReduction="20000"/>
          </a:bodyPr>
          <a:lstStyle/>
          <a:p>
            <a:pPr marL="137160" indent="0">
              <a:buNone/>
            </a:pPr>
            <a:r>
              <a:rPr lang="en-US" b="1" dirty="0"/>
              <a:t>There are multiple terms for Steroids such as</a:t>
            </a:r>
          </a:p>
          <a:p>
            <a:pPr marL="137160" indent="0">
              <a:buNone/>
            </a:pPr>
            <a:r>
              <a:rPr lang="en-US" b="1" dirty="0"/>
              <a:t>Gear</a:t>
            </a:r>
          </a:p>
          <a:p>
            <a:pPr marL="137160" indent="0">
              <a:buNone/>
            </a:pPr>
            <a:endParaRPr lang="en-US" b="1" dirty="0"/>
          </a:p>
          <a:p>
            <a:pPr marL="137160" indent="0">
              <a:buNone/>
            </a:pPr>
            <a:r>
              <a:rPr lang="en-US" b="1" dirty="0"/>
              <a:t>Juice</a:t>
            </a:r>
          </a:p>
          <a:p>
            <a:pPr marL="137160" indent="0">
              <a:buNone/>
            </a:pPr>
            <a:endParaRPr lang="en-US" b="1" dirty="0"/>
          </a:p>
          <a:p>
            <a:pPr marL="137160" indent="0">
              <a:buNone/>
            </a:pPr>
            <a:r>
              <a:rPr lang="en-US" b="1" dirty="0"/>
              <a:t>Stackers </a:t>
            </a:r>
          </a:p>
          <a:p>
            <a:pPr marL="137160" indent="0">
              <a:buNone/>
            </a:pPr>
            <a:endParaRPr lang="en-US" b="1" dirty="0"/>
          </a:p>
          <a:p>
            <a:pPr marL="137160" indent="0">
              <a:buNone/>
            </a:pPr>
            <a:r>
              <a:rPr lang="en-US" b="1" dirty="0" err="1"/>
              <a:t>Roids</a:t>
            </a:r>
            <a:endParaRPr lang="en-US" b="1" dirty="0"/>
          </a:p>
          <a:p>
            <a:pPr marL="137160" indent="0">
              <a:buNone/>
            </a:pPr>
            <a:r>
              <a:rPr lang="en-US" dirty="0"/>
              <a:t>  </a:t>
            </a:r>
          </a:p>
          <a:p>
            <a:pPr marL="137160" indent="0">
              <a:buNone/>
            </a:pPr>
            <a:r>
              <a:rPr lang="en-US" b="1" dirty="0"/>
              <a:t>Pumpers</a:t>
            </a:r>
          </a:p>
          <a:p>
            <a:pPr marL="137160" indent="0">
              <a:buNone/>
            </a:pPr>
            <a:endParaRPr lang="en-US" b="1" dirty="0"/>
          </a:p>
          <a:p>
            <a:pPr marL="137160" indent="0">
              <a:buNone/>
            </a:pPr>
            <a:r>
              <a:rPr lang="en-US" b="1" dirty="0"/>
              <a:t>Gym candy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1700" y="4714875"/>
            <a:ext cx="3162300" cy="2143125"/>
          </a:xfrm>
          <a:prstGeom prst="rect">
            <a:avLst/>
          </a:prstGeom>
        </p:spPr>
      </p:pic>
    </p:spTree>
    <p:extLst>
      <p:ext uri="{BB962C8B-B14F-4D97-AF65-F5344CB8AC3E}">
        <p14:creationId xmlns:p14="http://schemas.microsoft.com/office/powerpoint/2010/main" val="1233146805"/>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a:t>What are Steroids?</a:t>
            </a:r>
          </a:p>
        </p:txBody>
      </p:sp>
      <p:sp>
        <p:nvSpPr>
          <p:cNvPr id="3" name="Content Placeholder 2"/>
          <p:cNvSpPr>
            <a:spLocks noGrp="1"/>
          </p:cNvSpPr>
          <p:nvPr>
            <p:ph idx="1"/>
          </p:nvPr>
        </p:nvSpPr>
        <p:spPr>
          <a:xfrm>
            <a:off x="457200" y="838200"/>
            <a:ext cx="8229600" cy="4709160"/>
          </a:xfrm>
        </p:spPr>
        <p:txBody>
          <a:bodyPr>
            <a:normAutofit fontScale="92500"/>
          </a:bodyPr>
          <a:lstStyle/>
          <a:p>
            <a:r>
              <a:rPr lang="en-US" dirty="0"/>
              <a:t>Anabolic Steroids are artificial hormones that can improve strength and muscle mass. it is common for athletes and bodybuilders  to use this drug to give them a competitive  advantage and/or improve their physical performance. it is illegal in the United States to possess or distribute anabolic steroids for nonmedical use</a:t>
            </a:r>
          </a:p>
          <a:p>
            <a:endParaRPr lang="en-US" dirty="0"/>
          </a:p>
          <a:p>
            <a:r>
              <a:rPr lang="en-US" dirty="0"/>
              <a:t>Read more: http://www.chemistryexplained.com/St-Te/Steroids.html#ixzz496UeHEFu</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62400"/>
            <a:ext cx="3048000" cy="2895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3962399"/>
            <a:ext cx="2724150" cy="290648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2150" y="3962399"/>
            <a:ext cx="3371850" cy="2819400"/>
          </a:xfrm>
          <a:prstGeom prst="rect">
            <a:avLst/>
          </a:prstGeom>
        </p:spPr>
      </p:pic>
    </p:spTree>
    <p:extLst>
      <p:ext uri="{BB962C8B-B14F-4D97-AF65-F5344CB8AC3E}">
        <p14:creationId xmlns:p14="http://schemas.microsoft.com/office/powerpoint/2010/main" val="1376492694"/>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Steroids look like?</a:t>
            </a:r>
          </a:p>
        </p:txBody>
      </p:sp>
      <p:sp>
        <p:nvSpPr>
          <p:cNvPr id="3" name="Content Placeholder 2"/>
          <p:cNvSpPr>
            <a:spLocks noGrp="1"/>
          </p:cNvSpPr>
          <p:nvPr>
            <p:ph sz="half" idx="1"/>
          </p:nvPr>
        </p:nvSpPr>
        <p:spPr/>
        <p:txBody>
          <a:bodyPr>
            <a:normAutofit fontScale="92500" lnSpcReduction="10000"/>
          </a:bodyPr>
          <a:lstStyle/>
          <a:p>
            <a:pPr marL="137160" indent="0">
              <a:buNone/>
            </a:pPr>
            <a:r>
              <a:rPr lang="en-US" dirty="0"/>
              <a:t>Steroids come in many forms</a:t>
            </a:r>
          </a:p>
          <a:p>
            <a:pPr marL="137160" indent="0">
              <a:buNone/>
            </a:pPr>
            <a:endParaRPr lang="en-US" dirty="0"/>
          </a:p>
          <a:p>
            <a:pPr marL="137160" indent="0">
              <a:buNone/>
            </a:pPr>
            <a:r>
              <a:rPr lang="en-US" dirty="0"/>
              <a:t>They can come in Tablets or Capsules</a:t>
            </a:r>
          </a:p>
          <a:p>
            <a:pPr marL="137160" indent="0">
              <a:buNone/>
            </a:pPr>
            <a:endParaRPr lang="en-US" dirty="0"/>
          </a:p>
          <a:p>
            <a:pPr marL="137160" indent="0">
              <a:buNone/>
            </a:pPr>
            <a:r>
              <a:rPr lang="en-US" dirty="0"/>
              <a:t> they can come in the form as a solution for injection</a:t>
            </a:r>
          </a:p>
          <a:p>
            <a:pPr marL="137160" indent="0">
              <a:buNone/>
            </a:pPr>
            <a:endParaRPr lang="en-US" dirty="0"/>
          </a:p>
          <a:p>
            <a:pPr marL="137160" indent="0">
              <a:buNone/>
            </a:pPr>
            <a:r>
              <a:rPr lang="en-US" dirty="0"/>
              <a:t>Steroids can also come in the form as gel or in patches</a:t>
            </a: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91200" y="2971800"/>
            <a:ext cx="2514601" cy="1904999"/>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143000"/>
            <a:ext cx="2514600" cy="18288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1201" y="4876800"/>
            <a:ext cx="2514600" cy="1743075"/>
          </a:xfrm>
          <a:prstGeom prst="rect">
            <a:avLst/>
          </a:prstGeom>
        </p:spPr>
      </p:pic>
    </p:spTree>
    <p:extLst>
      <p:ext uri="{BB962C8B-B14F-4D97-AF65-F5344CB8AC3E}">
        <p14:creationId xmlns:p14="http://schemas.microsoft.com/office/powerpoint/2010/main" val="493290529"/>
      </p:ext>
    </p:extLst>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are Steroids administered? How quick does it take effect and how long does is last?</a:t>
            </a:r>
          </a:p>
        </p:txBody>
      </p:sp>
      <p:sp>
        <p:nvSpPr>
          <p:cNvPr id="3" name="Content Placeholder 2"/>
          <p:cNvSpPr>
            <a:spLocks noGrp="1"/>
          </p:cNvSpPr>
          <p:nvPr>
            <p:ph idx="1"/>
          </p:nvPr>
        </p:nvSpPr>
        <p:spPr>
          <a:xfrm>
            <a:off x="381000" y="1905000"/>
            <a:ext cx="8229600" cy="4709160"/>
          </a:xfrm>
        </p:spPr>
        <p:txBody>
          <a:bodyPr>
            <a:normAutofit lnSpcReduction="10000"/>
          </a:bodyPr>
          <a:lstStyle/>
          <a:p>
            <a:r>
              <a:rPr lang="en-US" dirty="0"/>
              <a:t>by mouth, pellet implantation under the skin and by application to the skin (e.g. gels or patches). injection and oral administration being the most common.</a:t>
            </a:r>
          </a:p>
          <a:p>
            <a:pPr marL="137160" indent="0">
              <a:buNone/>
            </a:pPr>
            <a:endParaRPr lang="en-US" dirty="0"/>
          </a:p>
          <a:p>
            <a:r>
              <a:rPr lang="en-US" dirty="0"/>
              <a:t>Most injections typically take 24-48 hours to take full effect</a:t>
            </a:r>
          </a:p>
          <a:p>
            <a:endParaRPr lang="en-US" dirty="0"/>
          </a:p>
          <a:p>
            <a:r>
              <a:rPr lang="en-US" dirty="0"/>
              <a:t>Eight Weeks is the minimum </a:t>
            </a:r>
          </a:p>
          <a:p>
            <a:pPr marL="137160" indent="0">
              <a:buNone/>
            </a:pPr>
            <a:r>
              <a:rPr lang="en-US" dirty="0"/>
              <a:t>duration of a steroid cycle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4659086"/>
            <a:ext cx="3429000" cy="2209800"/>
          </a:xfrm>
          <a:prstGeom prst="rect">
            <a:avLst/>
          </a:prstGeom>
        </p:spPr>
      </p:pic>
    </p:spTree>
    <p:extLst>
      <p:ext uri="{BB962C8B-B14F-4D97-AF65-F5344CB8AC3E}">
        <p14:creationId xmlns:p14="http://schemas.microsoft.com/office/powerpoint/2010/main" val="4280194952"/>
      </p:ext>
    </p:extLst>
  </p:cSld>
  <p:clrMapOvr>
    <a:masterClrMapping/>
  </p:clrMapOvr>
  <mc:AlternateContent xmlns:mc="http://schemas.openxmlformats.org/markup-compatibility/2006" xmlns:p14="http://schemas.microsoft.com/office/powerpoint/2010/main">
    <mc:Choice Requires="p14">
      <p:transition spd="slow" p14:dur="1250">
        <p14:flythroug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it origin? How was is it made? What was it used for originally and who made it</a:t>
            </a:r>
          </a:p>
        </p:txBody>
      </p:sp>
      <p:sp>
        <p:nvSpPr>
          <p:cNvPr id="3" name="Content Placeholder 2"/>
          <p:cNvSpPr>
            <a:spLocks noGrp="1"/>
          </p:cNvSpPr>
          <p:nvPr>
            <p:ph idx="1"/>
          </p:nvPr>
        </p:nvSpPr>
        <p:spPr>
          <a:xfrm>
            <a:off x="-152400" y="1752600"/>
            <a:ext cx="7772400" cy="4724400"/>
          </a:xfrm>
        </p:spPr>
        <p:txBody>
          <a:bodyPr>
            <a:normAutofit fontScale="92500" lnSpcReduction="10000"/>
          </a:bodyPr>
          <a:lstStyle/>
          <a:p>
            <a:pPr marL="137160" indent="0">
              <a:buNone/>
            </a:pPr>
            <a:r>
              <a:rPr lang="en-US" dirty="0"/>
              <a:t>Steroids were originally invented in the late 1930’s to treat delayed puberty.  Today they are prescribed for certain types of anemia, men with low testosterone and diseases like cancer and HIV.</a:t>
            </a:r>
          </a:p>
          <a:p>
            <a:pPr marL="137160" indent="0">
              <a:buNone/>
            </a:pPr>
            <a:endParaRPr lang="en-US" dirty="0"/>
          </a:p>
          <a:p>
            <a:pPr marL="137160" indent="0">
              <a:buNone/>
            </a:pPr>
            <a:r>
              <a:rPr lang="en-US" dirty="0"/>
              <a:t>Anabolic steroids manufactured by pharmaceutical companies are available legally only by prescription. </a:t>
            </a:r>
          </a:p>
          <a:p>
            <a:pPr marL="137160" indent="0">
              <a:buNone/>
            </a:pPr>
            <a:endParaRPr lang="en-US" dirty="0"/>
          </a:p>
          <a:p>
            <a:pPr marL="137160" indent="0">
              <a:buNone/>
            </a:pPr>
            <a:r>
              <a:rPr lang="en-US" dirty="0"/>
              <a:t>In most cases the steroids used by athletes are usually stolen, smuggled, created in  illegal labs or prescribed by unethical doctors.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3200400"/>
            <a:ext cx="1905000" cy="2514600"/>
          </a:xfrm>
          <a:prstGeom prst="rect">
            <a:avLst/>
          </a:prstGeom>
        </p:spPr>
      </p:pic>
    </p:spTree>
    <p:extLst>
      <p:ext uri="{BB962C8B-B14F-4D97-AF65-F5344CB8AC3E}">
        <p14:creationId xmlns:p14="http://schemas.microsoft.com/office/powerpoint/2010/main" val="1795177090"/>
      </p:ext>
    </p:extLst>
  </p:cSld>
  <p:clrMapOvr>
    <a:masterClrMapping/>
  </p:clrMapOvr>
  <mc:AlternateContent xmlns:mc="http://schemas.openxmlformats.org/markup-compatibility/2006" xmlns:p14="http://schemas.microsoft.com/office/powerpoint/2010/main">
    <mc:Choice Requires="p14">
      <p:transition spd="slow" p14:dur="1250">
        <p14:warp dir="in"/>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short term effects?</a:t>
            </a:r>
          </a:p>
        </p:txBody>
      </p:sp>
      <p:sp>
        <p:nvSpPr>
          <p:cNvPr id="3" name="Content Placeholder 2"/>
          <p:cNvSpPr>
            <a:spLocks noGrp="1"/>
          </p:cNvSpPr>
          <p:nvPr>
            <p:ph idx="1"/>
          </p:nvPr>
        </p:nvSpPr>
        <p:spPr>
          <a:xfrm>
            <a:off x="333376" y="1600200"/>
            <a:ext cx="8229600" cy="4709160"/>
          </a:xfrm>
        </p:spPr>
        <p:txBody>
          <a:bodyPr/>
          <a:lstStyle/>
          <a:p>
            <a:r>
              <a:rPr lang="en-US" dirty="0"/>
              <a:t>paranoid (extreme, unreasonable) jealousy</a:t>
            </a:r>
          </a:p>
          <a:p>
            <a:r>
              <a:rPr lang="en-US" dirty="0"/>
              <a:t>extreme irritability</a:t>
            </a:r>
          </a:p>
          <a:p>
            <a:r>
              <a:rPr lang="en-US" dirty="0"/>
              <a:t>delusions—false beliefs or ideas</a:t>
            </a:r>
          </a:p>
          <a:p>
            <a:r>
              <a:rPr lang="en-US" dirty="0"/>
              <a:t>impaired judgment</a:t>
            </a:r>
          </a:p>
          <a:p>
            <a:r>
              <a:rPr lang="en-US" dirty="0"/>
              <a:t>Acne</a:t>
            </a:r>
          </a:p>
          <a:p>
            <a:r>
              <a:rPr lang="en-US" dirty="0"/>
              <a:t>Fatigue </a:t>
            </a:r>
          </a:p>
          <a:p>
            <a:r>
              <a:rPr lang="en-US" dirty="0"/>
              <a:t>Trouble Sleeping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599" y="2286000"/>
            <a:ext cx="2841171" cy="2057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4343400"/>
            <a:ext cx="2819400" cy="2514600"/>
          </a:xfrm>
          <a:prstGeom prst="rect">
            <a:avLst/>
          </a:prstGeom>
        </p:spPr>
      </p:pic>
    </p:spTree>
    <p:extLst>
      <p:ext uri="{BB962C8B-B14F-4D97-AF65-F5344CB8AC3E}">
        <p14:creationId xmlns:p14="http://schemas.microsoft.com/office/powerpoint/2010/main" val="3511833766"/>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long term effects?</a:t>
            </a:r>
          </a:p>
        </p:txBody>
      </p:sp>
      <p:sp>
        <p:nvSpPr>
          <p:cNvPr id="3" name="Content Placeholder 2"/>
          <p:cNvSpPr>
            <a:spLocks noGrp="1"/>
          </p:cNvSpPr>
          <p:nvPr>
            <p:ph idx="1"/>
          </p:nvPr>
        </p:nvSpPr>
        <p:spPr>
          <a:xfrm>
            <a:off x="457200" y="1295400"/>
            <a:ext cx="8229600" cy="4709160"/>
          </a:xfrm>
        </p:spPr>
        <p:txBody>
          <a:bodyPr/>
          <a:lstStyle/>
          <a:p>
            <a:r>
              <a:rPr lang="en-US" dirty="0"/>
              <a:t>kidney problems or failure</a:t>
            </a:r>
          </a:p>
          <a:p>
            <a:r>
              <a:rPr lang="en-US" dirty="0"/>
              <a:t>Fertility issues.</a:t>
            </a:r>
          </a:p>
          <a:p>
            <a:r>
              <a:rPr lang="en-US" dirty="0"/>
              <a:t>liver damage</a:t>
            </a:r>
          </a:p>
          <a:p>
            <a:r>
              <a:rPr lang="en-US" dirty="0"/>
              <a:t>Elevated blood pressure.</a:t>
            </a:r>
          </a:p>
          <a:p>
            <a:r>
              <a:rPr lang="en-US" dirty="0"/>
              <a:t>enlarged heart, and changes in blood cholesterol, all of which increase the risk of stroke and heart attack, even in young people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00601"/>
            <a:ext cx="4038600" cy="2057400"/>
          </a:xfrm>
          <a:prstGeom prst="rect">
            <a:avLst/>
          </a:prstGeom>
        </p:spPr>
      </p:pic>
    </p:spTree>
    <p:extLst>
      <p:ext uri="{BB962C8B-B14F-4D97-AF65-F5344CB8AC3E}">
        <p14:creationId xmlns:p14="http://schemas.microsoft.com/office/powerpoint/2010/main" val="40067552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These are some common effects of using steroids in each sex</a:t>
            </a:r>
          </a:p>
        </p:txBody>
      </p:sp>
      <p:sp>
        <p:nvSpPr>
          <p:cNvPr id="3" name="Text Placeholder 2"/>
          <p:cNvSpPr>
            <a:spLocks noGrp="1"/>
          </p:cNvSpPr>
          <p:nvPr>
            <p:ph type="body" idx="1"/>
          </p:nvPr>
        </p:nvSpPr>
        <p:spPr/>
        <p:txBody>
          <a:bodyPr/>
          <a:lstStyle/>
          <a:p>
            <a:r>
              <a:rPr lang="en-US" dirty="0"/>
              <a:t>In men</a:t>
            </a:r>
          </a:p>
        </p:txBody>
      </p:sp>
      <p:sp>
        <p:nvSpPr>
          <p:cNvPr id="4" name="Text Placeholder 3"/>
          <p:cNvSpPr>
            <a:spLocks noGrp="1"/>
          </p:cNvSpPr>
          <p:nvPr>
            <p:ph type="body" sz="half" idx="3"/>
          </p:nvPr>
        </p:nvSpPr>
        <p:spPr>
          <a:xfrm>
            <a:off x="4570412" y="1371600"/>
            <a:ext cx="4041775" cy="750887"/>
          </a:xfrm>
        </p:spPr>
        <p:txBody>
          <a:bodyPr/>
          <a:lstStyle/>
          <a:p>
            <a:r>
              <a:rPr lang="en-US" dirty="0"/>
              <a:t>In women</a:t>
            </a:r>
          </a:p>
        </p:txBody>
      </p:sp>
      <p:sp>
        <p:nvSpPr>
          <p:cNvPr id="5" name="Content Placeholder 4"/>
          <p:cNvSpPr>
            <a:spLocks noGrp="1"/>
          </p:cNvSpPr>
          <p:nvPr>
            <p:ph sz="quarter" idx="2"/>
          </p:nvPr>
        </p:nvSpPr>
        <p:spPr>
          <a:xfrm>
            <a:off x="381000" y="2057400"/>
            <a:ext cx="4040188" cy="3763963"/>
          </a:xfrm>
        </p:spPr>
        <p:txBody>
          <a:bodyPr>
            <a:noAutofit/>
          </a:bodyPr>
          <a:lstStyle/>
          <a:p>
            <a:r>
              <a:rPr lang="en-US" sz="2800" dirty="0"/>
              <a:t>stunted growth</a:t>
            </a:r>
          </a:p>
          <a:p>
            <a:r>
              <a:rPr lang="en-US" sz="2800" dirty="0"/>
              <a:t>accelerated puberty</a:t>
            </a:r>
          </a:p>
          <a:p>
            <a:r>
              <a:rPr lang="en-US" sz="2800" dirty="0"/>
              <a:t>abnormal sexual development</a:t>
            </a:r>
          </a:p>
          <a:p>
            <a:r>
              <a:rPr lang="en-US" sz="2800" dirty="0"/>
              <a:t>development of breasts</a:t>
            </a:r>
          </a:p>
          <a:p>
            <a:r>
              <a:rPr lang="en-US" sz="2800" dirty="0"/>
              <a:t>liver disease/liver cancer</a:t>
            </a:r>
          </a:p>
        </p:txBody>
      </p:sp>
      <p:sp>
        <p:nvSpPr>
          <p:cNvPr id="6" name="Content Placeholder 5"/>
          <p:cNvSpPr>
            <a:spLocks noGrp="1"/>
          </p:cNvSpPr>
          <p:nvPr>
            <p:ph sz="quarter" idx="4"/>
          </p:nvPr>
        </p:nvSpPr>
        <p:spPr>
          <a:xfrm>
            <a:off x="4570412" y="1905000"/>
            <a:ext cx="4041775" cy="3763963"/>
          </a:xfrm>
        </p:spPr>
        <p:txBody>
          <a:bodyPr>
            <a:normAutofit/>
          </a:bodyPr>
          <a:lstStyle/>
          <a:p>
            <a:r>
              <a:rPr lang="en-US" sz="2800" dirty="0"/>
              <a:t>disrupted menstrual cycle</a:t>
            </a:r>
          </a:p>
          <a:p>
            <a:r>
              <a:rPr lang="en-US" sz="2800" dirty="0"/>
              <a:t>permanent infertility</a:t>
            </a:r>
          </a:p>
          <a:p>
            <a:r>
              <a:rPr lang="en-US" sz="2800" dirty="0"/>
              <a:t>severe acne</a:t>
            </a:r>
          </a:p>
          <a:p>
            <a:r>
              <a:rPr lang="en-US" sz="2800" dirty="0"/>
              <a:t>excessive facial hair</a:t>
            </a:r>
          </a:p>
          <a:p>
            <a:r>
              <a:rPr lang="en-US" sz="2800" dirty="0"/>
              <a:t>deepened voice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2199" y="4920343"/>
            <a:ext cx="2971801" cy="1905000"/>
          </a:xfrm>
          <a:prstGeom prst="rect">
            <a:avLst/>
          </a:prstGeom>
        </p:spPr>
      </p:pic>
    </p:spTree>
    <p:extLst>
      <p:ext uri="{BB962C8B-B14F-4D97-AF65-F5344CB8AC3E}">
        <p14:creationId xmlns:p14="http://schemas.microsoft.com/office/powerpoint/2010/main" val="15827284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804</TotalTime>
  <Words>623</Words>
  <Application>Microsoft Office PowerPoint</Application>
  <PresentationFormat>On-screen Show (4:3)</PresentationFormat>
  <Paragraphs>103</Paragraphs>
  <Slides>16</Slides>
  <Notes>1</Notes>
  <HiddenSlides>0</HiddenSlides>
  <MMClips>2</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Steroids</vt:lpstr>
      <vt:lpstr>What are some street names/slang terms for the drug.</vt:lpstr>
      <vt:lpstr>What are Steroids?</vt:lpstr>
      <vt:lpstr>What does Steroids look like?</vt:lpstr>
      <vt:lpstr>How are Steroids administered? How quick does it take effect and how long does is last?</vt:lpstr>
      <vt:lpstr>What is it origin? How was is it made? What was it used for originally and who made it</vt:lpstr>
      <vt:lpstr>What are the short term effects?</vt:lpstr>
      <vt:lpstr>What are the long term effects?</vt:lpstr>
      <vt:lpstr>These are some common effects of using steroids in each sex</vt:lpstr>
      <vt:lpstr>What are the legal consequences if caught using this drug?</vt:lpstr>
      <vt:lpstr>What is the cost?</vt:lpstr>
      <vt:lpstr>Is it addictive?</vt:lpstr>
      <vt:lpstr>Some Symptoms OF WITHDRAWAL </vt:lpstr>
      <vt:lpstr>These Videos Provide Some Good Information on Steroids</vt:lpstr>
      <vt:lpstr>PowerPoint Presentation</vt:lpstr>
      <vt:lpstr>Bibliography</vt:lpstr>
    </vt:vector>
  </TitlesOfParts>
  <Company>WCS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Steroids</dc:title>
  <dc:creator>Windows User</dc:creator>
  <cp:lastModifiedBy>Windows User</cp:lastModifiedBy>
  <cp:revision>39</cp:revision>
  <cp:lastPrinted>2016-05-25T04:39:24Z</cp:lastPrinted>
  <dcterms:created xsi:type="dcterms:W3CDTF">2016-05-16T16:51:07Z</dcterms:created>
  <dcterms:modified xsi:type="dcterms:W3CDTF">2016-05-27T11:51:11Z</dcterms:modified>
</cp:coreProperties>
</file>