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71" r:id="rId4"/>
    <p:sldId id="260" r:id="rId5"/>
    <p:sldId id="258" r:id="rId6"/>
    <p:sldId id="261" r:id="rId7"/>
    <p:sldId id="272" r:id="rId8"/>
    <p:sldId id="259" r:id="rId9"/>
    <p:sldId id="262" r:id="rId10"/>
    <p:sldId id="263" r:id="rId11"/>
    <p:sldId id="270" r:id="rId12"/>
    <p:sldId id="264" r:id="rId13"/>
    <p:sldId id="265" r:id="rId14"/>
    <p:sldId id="266" r:id="rId15"/>
    <p:sldId id="267" r:id="rId16"/>
    <p:sldId id="268" r:id="rId17"/>
    <p:sldId id="269" r:id="rId18"/>
    <p:sldId id="273" r:id="rId19"/>
    <p:sldId id="274" r:id="rId20"/>
    <p:sldId id="275" r:id="rId21"/>
    <p:sldId id="276" r:id="rId22"/>
    <p:sldId id="277" r:id="rId23"/>
    <p:sldId id="278" r:id="rId24"/>
    <p:sldId id="279" r:id="rId25"/>
    <p:sldId id="280" r:id="rId26"/>
    <p:sldId id="282" r:id="rId27"/>
    <p:sldId id="284" r:id="rId28"/>
    <p:sldId id="286" r:id="rId29"/>
    <p:sldId id="281" r:id="rId30"/>
    <p:sldId id="285" r:id="rId31"/>
    <p:sldId id="283"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1835F-26CE-4524-9FAF-C8731A25A58E}"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C4228-7B6D-45D8-A854-C9DFC2514DFA}" type="slidenum">
              <a:rPr lang="en-US" smtClean="0"/>
              <a:t>‹#›</a:t>
            </a:fld>
            <a:endParaRPr lang="en-US"/>
          </a:p>
        </p:txBody>
      </p:sp>
    </p:spTree>
    <p:extLst>
      <p:ext uri="{BB962C8B-B14F-4D97-AF65-F5344CB8AC3E}">
        <p14:creationId xmlns:p14="http://schemas.microsoft.com/office/powerpoint/2010/main" val="91315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C4228-7B6D-45D8-A854-C9DFC2514DFA}" type="slidenum">
              <a:rPr lang="en-US" smtClean="0"/>
              <a:t>29</a:t>
            </a:fld>
            <a:endParaRPr lang="en-US"/>
          </a:p>
        </p:txBody>
      </p:sp>
    </p:spTree>
    <p:extLst>
      <p:ext uri="{BB962C8B-B14F-4D97-AF65-F5344CB8AC3E}">
        <p14:creationId xmlns:p14="http://schemas.microsoft.com/office/powerpoint/2010/main" val="381057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674F7-6290-8049-BDAD-6CB67B1D425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10D-B839-914F-9805-781B02EB6F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674F7-6290-8049-BDAD-6CB67B1D425A}" type="datetimeFigureOut">
              <a:rPr lang="en-US" smtClean="0"/>
              <a:pPr/>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510D-B839-914F-9805-781B02EB6F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Preventing the Spread of Disease</a:t>
            </a:r>
            <a:endParaRPr lang="en-US" dirty="0"/>
          </a:p>
        </p:txBody>
      </p:sp>
      <p:pic>
        <p:nvPicPr>
          <p:cNvPr id="4" name="Picture 3" descr="germs-picture.jpg"/>
          <p:cNvPicPr>
            <a:picLocks noChangeAspect="1"/>
          </p:cNvPicPr>
          <p:nvPr/>
        </p:nvPicPr>
        <p:blipFill>
          <a:blip r:embed="rId2"/>
          <a:stretch>
            <a:fillRect/>
          </a:stretch>
        </p:blipFill>
        <p:spPr>
          <a:xfrm>
            <a:off x="1676400" y="2130425"/>
            <a:ext cx="6096000" cy="387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03371" cy="1143000"/>
          </a:xfrm>
        </p:spPr>
        <p:txBody>
          <a:bodyPr/>
          <a:lstStyle/>
          <a:p>
            <a:r>
              <a:rPr lang="en-US" dirty="0" smtClean="0"/>
              <a:t>Immune System</a:t>
            </a:r>
            <a:endParaRPr lang="en-US" dirty="0"/>
          </a:p>
        </p:txBody>
      </p:sp>
      <p:sp>
        <p:nvSpPr>
          <p:cNvPr id="3" name="Content Placeholder 2"/>
          <p:cNvSpPr>
            <a:spLocks noGrp="1"/>
          </p:cNvSpPr>
          <p:nvPr>
            <p:ph idx="1"/>
          </p:nvPr>
        </p:nvSpPr>
        <p:spPr>
          <a:xfrm>
            <a:off x="457200" y="1600200"/>
            <a:ext cx="4278086" cy="4525963"/>
          </a:xfrm>
        </p:spPr>
        <p:txBody>
          <a:bodyPr/>
          <a:lstStyle/>
          <a:p>
            <a:r>
              <a:rPr lang="en-US" dirty="0" smtClean="0"/>
              <a:t>Body defense system.</a:t>
            </a:r>
          </a:p>
          <a:p>
            <a:r>
              <a:rPr lang="en-US" dirty="0" smtClean="0"/>
              <a:t>Cells, tissue, and organs that fight off pathogens and diseases.</a:t>
            </a:r>
          </a:p>
          <a:p>
            <a:pPr>
              <a:buNone/>
            </a:pPr>
            <a:endParaRPr lang="en-US" dirty="0" smtClean="0"/>
          </a:p>
        </p:txBody>
      </p:sp>
      <p:pic>
        <p:nvPicPr>
          <p:cNvPr id="5" name="Picture 4"/>
          <p:cNvPicPr>
            <a:picLocks noChangeAspect="1"/>
          </p:cNvPicPr>
          <p:nvPr/>
        </p:nvPicPr>
        <p:blipFill>
          <a:blip r:embed="rId2"/>
          <a:stretch>
            <a:fillRect/>
          </a:stretch>
        </p:blipFill>
        <p:spPr>
          <a:xfrm>
            <a:off x="5660571" y="698273"/>
            <a:ext cx="3026229" cy="54278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your body’s ability to resist the germs that cause a particular disease. </a:t>
            </a:r>
          </a:p>
          <a:p>
            <a:r>
              <a:rPr lang="en-US" dirty="0" smtClean="0"/>
              <a:t>Everyone is born with a natural immunity.</a:t>
            </a:r>
          </a:p>
          <a:p>
            <a:r>
              <a:rPr lang="en-US" dirty="0" smtClean="0"/>
              <a:t>Mother’s antibodies are passed on to the baby through Then baby start to build it own antibodies.</a:t>
            </a:r>
          </a:p>
          <a:p>
            <a:r>
              <a:rPr lang="en-US" b="1" dirty="0" smtClean="0"/>
              <a:t>Vaccine</a:t>
            </a:r>
            <a:r>
              <a:rPr lang="en-US" dirty="0" smtClean="0"/>
              <a:t> –is a preparation of dead or weakened pathogens that causes the immune system to produce antibodies for certain diseases.</a:t>
            </a:r>
          </a:p>
          <a:p>
            <a:pPr>
              <a:buNone/>
            </a:pPr>
            <a:r>
              <a:rPr lang="en-US" dirty="0" smtClean="0"/>
              <a:t>	(Polio, measles, mumps, chicken pox-once. Hepatitis B-3 times.  Whooping Cough-6 times. Tetanus shot-every year.)</a:t>
            </a:r>
          </a:p>
          <a:p>
            <a:r>
              <a:rPr lang="en-US" dirty="0" smtClean="0"/>
              <a:t>Help protect the body against certain communicable diseases.   Not only you but others.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Major Barriers</a:t>
            </a:r>
            <a:endParaRPr lang="en-US" dirty="0"/>
          </a:p>
        </p:txBody>
      </p:sp>
      <p:sp>
        <p:nvSpPr>
          <p:cNvPr id="3" name="Content Placeholder 2"/>
          <p:cNvSpPr>
            <a:spLocks noGrp="1"/>
          </p:cNvSpPr>
          <p:nvPr>
            <p:ph idx="1"/>
          </p:nvPr>
        </p:nvSpPr>
        <p:spPr>
          <a:xfrm>
            <a:off x="457200" y="1417638"/>
            <a:ext cx="8229600" cy="5257800"/>
          </a:xfrm>
        </p:spPr>
        <p:txBody>
          <a:bodyPr>
            <a:normAutofit fontScale="62500" lnSpcReduction="20000"/>
          </a:bodyPr>
          <a:lstStyle/>
          <a:p>
            <a:pPr marL="514350" indent="-514350">
              <a:buNone/>
            </a:pPr>
            <a:r>
              <a:rPr lang="en-US" dirty="0" smtClean="0"/>
              <a:t>1.     </a:t>
            </a:r>
            <a:r>
              <a:rPr lang="en-US" b="1" dirty="0" smtClean="0"/>
              <a:t> Tears</a:t>
            </a:r>
          </a:p>
          <a:p>
            <a:pPr marL="514350" indent="-514350">
              <a:buNone/>
            </a:pPr>
            <a:r>
              <a:rPr lang="en-US" dirty="0" smtClean="0"/>
              <a:t>	Protect eye from dust and pathogens. Contain chemicals that kill pathogens.</a:t>
            </a:r>
          </a:p>
          <a:p>
            <a:pPr marL="514350" indent="-514350">
              <a:buNone/>
            </a:pPr>
            <a:endParaRPr lang="en-US" dirty="0" smtClean="0"/>
          </a:p>
          <a:p>
            <a:pPr marL="514350" indent="-514350">
              <a:buNone/>
            </a:pPr>
            <a:r>
              <a:rPr lang="en-US" dirty="0" smtClean="0"/>
              <a:t>2.      </a:t>
            </a:r>
            <a:r>
              <a:rPr lang="en-US" b="1" dirty="0" smtClean="0"/>
              <a:t>Mucous Membranes</a:t>
            </a:r>
          </a:p>
          <a:p>
            <a:pPr marL="514350" indent="-514350">
              <a:buNone/>
            </a:pPr>
            <a:r>
              <a:rPr lang="en-US" dirty="0" smtClean="0"/>
              <a:t>	Soft skin in nose, mouth, eyes, and other body openings.  Traps pathogens in mucus and expels them.</a:t>
            </a:r>
          </a:p>
          <a:p>
            <a:pPr marL="514350" indent="-514350">
              <a:buNone/>
            </a:pPr>
            <a:endParaRPr lang="en-US" dirty="0" smtClean="0"/>
          </a:p>
          <a:p>
            <a:pPr marL="514350" indent="-514350">
              <a:buNone/>
            </a:pPr>
            <a:r>
              <a:rPr lang="en-US" dirty="0" smtClean="0"/>
              <a:t>3.      </a:t>
            </a:r>
            <a:r>
              <a:rPr lang="en-US" b="1" dirty="0" smtClean="0"/>
              <a:t>Saliva</a:t>
            </a:r>
          </a:p>
          <a:p>
            <a:pPr marL="514350" indent="-514350">
              <a:buNone/>
            </a:pPr>
            <a:r>
              <a:rPr lang="en-US" dirty="0" smtClean="0"/>
              <a:t>	Wash germs away from teeth. Contain chemicals that kill pathogens.</a:t>
            </a:r>
          </a:p>
          <a:p>
            <a:pPr marL="514350" indent="-514350">
              <a:buNone/>
            </a:pPr>
            <a:endParaRPr lang="en-US" dirty="0" smtClean="0"/>
          </a:p>
          <a:p>
            <a:pPr marL="514350" indent="-514350">
              <a:buNone/>
            </a:pPr>
            <a:r>
              <a:rPr lang="en-US" dirty="0" smtClean="0"/>
              <a:t>4.     </a:t>
            </a:r>
            <a:r>
              <a:rPr lang="en-US" b="1" dirty="0" smtClean="0"/>
              <a:t> Skin</a:t>
            </a:r>
          </a:p>
          <a:p>
            <a:pPr marL="514350" indent="-514350">
              <a:buNone/>
            </a:pPr>
            <a:r>
              <a:rPr lang="en-US" dirty="0" smtClean="0"/>
              <a:t>	Tough outer protective surface that keep pathogens from entering blood.</a:t>
            </a:r>
          </a:p>
          <a:p>
            <a:pPr marL="514350" indent="-514350">
              <a:buNone/>
            </a:pPr>
            <a:endParaRPr lang="en-US" dirty="0" smtClean="0"/>
          </a:p>
          <a:p>
            <a:pPr marL="514350" indent="-514350">
              <a:buAutoNum type="arabicPeriod" startAt="5"/>
            </a:pPr>
            <a:r>
              <a:rPr lang="en-US" b="1" dirty="0" smtClean="0"/>
              <a:t>Stomach Acid</a:t>
            </a:r>
          </a:p>
          <a:p>
            <a:pPr marL="514350" indent="-514350">
              <a:buNone/>
            </a:pPr>
            <a:r>
              <a:rPr lang="en-US" dirty="0" smtClean="0"/>
              <a:t>	Gastric juice is produced to kill many pathogens that make it past the saliva and mucus membranes of your mouth.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Nonspecific Immune Response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Inflammation</a:t>
            </a:r>
            <a:r>
              <a:rPr lang="en-US" dirty="0" smtClean="0"/>
              <a:t>-body’s response to injury or disease, resulting in a condition of swelling, pain, heat, and redness.</a:t>
            </a:r>
          </a:p>
          <a:p>
            <a:r>
              <a:rPr lang="en-US" dirty="0" smtClean="0"/>
              <a:t>Brain sends signals telling </a:t>
            </a:r>
            <a:r>
              <a:rPr lang="en-US" b="1" dirty="0" smtClean="0"/>
              <a:t>white blood cells </a:t>
            </a:r>
            <a:r>
              <a:rPr lang="en-US" dirty="0" smtClean="0"/>
              <a:t>to rush to the affected area and destroy the pathogens. </a:t>
            </a:r>
          </a:p>
          <a:p>
            <a:r>
              <a:rPr lang="en-US" dirty="0" smtClean="0"/>
              <a:t>If pathogens spread, your body temperature may rise and cause a fever.  A higher body temperature makes it harder for pathogens to reproduce.  </a:t>
            </a:r>
          </a:p>
          <a:p>
            <a:r>
              <a:rPr lang="en-US" dirty="0" smtClean="0"/>
              <a:t>A </a:t>
            </a:r>
            <a:r>
              <a:rPr lang="en-US" b="1" dirty="0" smtClean="0"/>
              <a:t>fever</a:t>
            </a:r>
            <a:r>
              <a:rPr lang="en-US" dirty="0" smtClean="0"/>
              <a:t> also signals the body to produce more white blood cells.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Immune Response</a:t>
            </a:r>
            <a:endParaRPr lang="en-US" dirty="0"/>
          </a:p>
        </p:txBody>
      </p:sp>
      <p:sp>
        <p:nvSpPr>
          <p:cNvPr id="3" name="Content Placeholder 2"/>
          <p:cNvSpPr>
            <a:spLocks noGrp="1"/>
          </p:cNvSpPr>
          <p:nvPr>
            <p:ph idx="1"/>
          </p:nvPr>
        </p:nvSpPr>
        <p:spPr/>
        <p:txBody>
          <a:bodyPr/>
          <a:lstStyle/>
          <a:p>
            <a:r>
              <a:rPr lang="en-US" dirty="0" smtClean="0"/>
              <a:t>Some pathogens can survive the body’s nonspecific response. When this happens the body sets in motion a specific response.</a:t>
            </a:r>
          </a:p>
          <a:p>
            <a:r>
              <a:rPr lang="en-US" dirty="0" smtClean="0"/>
              <a:t>Our immune system can recognize pathogens it has already battled.  It then send these specific white blood cells to attack again.  </a:t>
            </a:r>
          </a:p>
          <a:p>
            <a:r>
              <a:rPr lang="en-US" dirty="0" smtClean="0"/>
              <a:t>The second response is much quicker than the first.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System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secondary circulatory system that helps the body fight pathogens and maintains its fluid balance.</a:t>
            </a:r>
          </a:p>
          <a:p>
            <a:r>
              <a:rPr lang="en-US" dirty="0" smtClean="0"/>
              <a:t>Fluid in lymphatic system is </a:t>
            </a:r>
            <a:r>
              <a:rPr lang="en-US" b="1" dirty="0" smtClean="0"/>
              <a:t>lymph</a:t>
            </a:r>
            <a:r>
              <a:rPr lang="en-US" dirty="0" smtClean="0"/>
              <a:t>.</a:t>
            </a:r>
          </a:p>
          <a:p>
            <a:r>
              <a:rPr lang="en-US" dirty="0" smtClean="0"/>
              <a:t>White blood cells in fluid (lymph) are </a:t>
            </a:r>
            <a:r>
              <a:rPr lang="en-US" b="1" dirty="0" smtClean="0"/>
              <a:t>lymphocytes</a:t>
            </a:r>
            <a:r>
              <a:rPr lang="en-US" dirty="0" smtClean="0"/>
              <a:t>.</a:t>
            </a:r>
          </a:p>
          <a:p>
            <a:pPr>
              <a:buNone/>
            </a:pPr>
            <a:r>
              <a:rPr lang="en-US" dirty="0" smtClean="0"/>
              <a:t>	2 kinds lymphocytes-B cells and T cells.</a:t>
            </a:r>
          </a:p>
          <a:p>
            <a:pPr>
              <a:buNone/>
            </a:pPr>
            <a:r>
              <a:rPr lang="en-US" dirty="0" smtClean="0"/>
              <a:t>	B cells-Bone </a:t>
            </a:r>
            <a:r>
              <a:rPr lang="en-US" dirty="0"/>
              <a:t>M</a:t>
            </a:r>
            <a:r>
              <a:rPr lang="en-US" dirty="0" smtClean="0"/>
              <a:t>arrow   T cells- Thymus Gland</a:t>
            </a:r>
          </a:p>
          <a:p>
            <a:r>
              <a:rPr lang="en-US" b="1" dirty="0" smtClean="0"/>
              <a:t>Macrophages</a:t>
            </a:r>
            <a:r>
              <a:rPr lang="en-US" dirty="0" smtClean="0"/>
              <a:t>-attach themselves to invading pathogens and destroy them. Help lymphocytes recognize the invader and prepare for future attacks.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143" y="274638"/>
            <a:ext cx="5602514" cy="1143000"/>
          </a:xfrm>
        </p:spPr>
        <p:txBody>
          <a:bodyPr>
            <a:normAutofit fontScale="90000"/>
          </a:bodyPr>
          <a:lstStyle/>
          <a:p>
            <a:r>
              <a:rPr lang="en-US" dirty="0" smtClean="0"/>
              <a:t>Antibodies and Antigens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Antigen</a:t>
            </a:r>
            <a:r>
              <a:rPr lang="en-US" dirty="0" smtClean="0"/>
              <a:t> –is any substance released by invading pathogens.</a:t>
            </a:r>
          </a:p>
          <a:p>
            <a:r>
              <a:rPr lang="en-US" b="1" dirty="0" smtClean="0"/>
              <a:t>Antibodies</a:t>
            </a:r>
            <a:r>
              <a:rPr lang="en-US" dirty="0" smtClean="0"/>
              <a:t>- proteins that attach to antigens, keeping them fro harming the body.  Immune system responds to these antigens by producing antibodies.</a:t>
            </a:r>
          </a:p>
          <a:p>
            <a:r>
              <a:rPr lang="en-US" b="1" dirty="0" smtClean="0"/>
              <a:t>B cell</a:t>
            </a:r>
            <a:r>
              <a:rPr lang="en-US" dirty="0" smtClean="0"/>
              <a:t>- produces a specific antibody for each specific antigen.  If the pathogen invades the body again, these antibodies are ready to attack.</a:t>
            </a:r>
          </a:p>
          <a:p>
            <a:r>
              <a:rPr lang="en-US" b="1" dirty="0" smtClean="0"/>
              <a:t>T cell</a:t>
            </a:r>
            <a:r>
              <a:rPr lang="en-US" dirty="0" smtClean="0"/>
              <a:t>- stimulate production of B cells or attack pathogens directly. </a:t>
            </a:r>
            <a:endParaRPr lang="en-US" dirty="0"/>
          </a:p>
        </p:txBody>
      </p:sp>
      <p:pic>
        <p:nvPicPr>
          <p:cNvPr id="4" name="Picture 3"/>
          <p:cNvPicPr>
            <a:picLocks noChangeAspect="1"/>
          </p:cNvPicPr>
          <p:nvPr/>
        </p:nvPicPr>
        <p:blipFill>
          <a:blip r:embed="rId2"/>
          <a:stretch>
            <a:fillRect/>
          </a:stretch>
        </p:blipFill>
        <p:spPr>
          <a:xfrm>
            <a:off x="1001486" y="274638"/>
            <a:ext cx="1084943" cy="10849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0943" cy="1143000"/>
          </a:xfrm>
        </p:spPr>
        <p:txBody>
          <a:bodyPr/>
          <a:lstStyle/>
          <a:p>
            <a:r>
              <a:rPr lang="en-US" dirty="0" smtClean="0"/>
              <a:t>T Cells</a:t>
            </a:r>
            <a:endParaRPr lang="en-US" dirty="0"/>
          </a:p>
        </p:txBody>
      </p:sp>
      <p:sp>
        <p:nvSpPr>
          <p:cNvPr id="3" name="Content Placeholder 2"/>
          <p:cNvSpPr>
            <a:spLocks noGrp="1"/>
          </p:cNvSpPr>
          <p:nvPr>
            <p:ph idx="1"/>
          </p:nvPr>
        </p:nvSpPr>
        <p:spPr>
          <a:xfrm>
            <a:off x="235857" y="1600201"/>
            <a:ext cx="8686800" cy="3643086"/>
          </a:xfrm>
        </p:spPr>
        <p:txBody>
          <a:bodyPr/>
          <a:lstStyle/>
          <a:p>
            <a:pPr>
              <a:buNone/>
            </a:pPr>
            <a:r>
              <a:rPr lang="en-US" u="sng" dirty="0" smtClean="0"/>
              <a:t>Types</a:t>
            </a:r>
          </a:p>
          <a:p>
            <a:pPr>
              <a:buNone/>
            </a:pPr>
            <a:endParaRPr lang="en-US" u="sng" dirty="0" smtClean="0"/>
          </a:p>
          <a:p>
            <a:pPr marL="514350" indent="-514350">
              <a:buAutoNum type="arabicPeriod"/>
            </a:pPr>
            <a:r>
              <a:rPr lang="en-US" dirty="0" smtClean="0"/>
              <a:t>Helper cells-activate the production of B Cells</a:t>
            </a:r>
          </a:p>
          <a:p>
            <a:pPr marL="514350" indent="-514350">
              <a:buNone/>
            </a:pPr>
            <a:endParaRPr lang="en-US" dirty="0" smtClean="0"/>
          </a:p>
          <a:p>
            <a:pPr>
              <a:buNone/>
            </a:pPr>
            <a:r>
              <a:rPr lang="en-US" dirty="0" smtClean="0"/>
              <a:t>2.  Killer cells-attach to invading pathogens and destroy them.</a:t>
            </a:r>
            <a:endParaRPr lang="en-US" dirty="0"/>
          </a:p>
        </p:txBody>
      </p:sp>
      <p:pic>
        <p:nvPicPr>
          <p:cNvPr id="6" name="Picture 5"/>
          <p:cNvPicPr>
            <a:picLocks noChangeAspect="1"/>
          </p:cNvPicPr>
          <p:nvPr/>
        </p:nvPicPr>
        <p:blipFill>
          <a:blip r:embed="rId2"/>
          <a:stretch>
            <a:fillRect/>
          </a:stretch>
        </p:blipFill>
        <p:spPr>
          <a:xfrm>
            <a:off x="4572000" y="274638"/>
            <a:ext cx="3365500" cy="2413000"/>
          </a:xfrm>
          <a:prstGeom prst="rect">
            <a:avLst/>
          </a:prstGeom>
        </p:spPr>
      </p:pic>
      <p:pic>
        <p:nvPicPr>
          <p:cNvPr id="7" name="Picture 6"/>
          <p:cNvPicPr>
            <a:picLocks noChangeAspect="1"/>
          </p:cNvPicPr>
          <p:nvPr/>
        </p:nvPicPr>
        <p:blipFill>
          <a:blip r:embed="rId3"/>
          <a:stretch>
            <a:fillRect/>
          </a:stretch>
        </p:blipFill>
        <p:spPr>
          <a:xfrm>
            <a:off x="4191000" y="4495800"/>
            <a:ext cx="2794000" cy="213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6226" y="318689"/>
            <a:ext cx="4896178" cy="65393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Communicable Diseases</a:t>
            </a:r>
            <a:endParaRPr lang="en-US" dirty="0"/>
          </a:p>
        </p:txBody>
      </p:sp>
      <p:sp>
        <p:nvSpPr>
          <p:cNvPr id="3" name="Content Placeholder 2"/>
          <p:cNvSpPr>
            <a:spLocks noGrp="1"/>
          </p:cNvSpPr>
          <p:nvPr>
            <p:ph idx="1"/>
          </p:nvPr>
        </p:nvSpPr>
        <p:spPr/>
        <p:txBody>
          <a:bodyPr/>
          <a:lstStyle/>
          <a:p>
            <a:r>
              <a:rPr lang="en-US" b="1" dirty="0" smtClean="0"/>
              <a:t>Contagious Period- </a:t>
            </a:r>
            <a:r>
              <a:rPr lang="en-US" dirty="0" smtClean="0"/>
              <a:t>the length of time that a particular disease can be spread from person to person.  </a:t>
            </a:r>
            <a:r>
              <a:rPr lang="en-US" i="1" dirty="0" smtClean="0"/>
              <a:t>Every communicable disease has a contagious period.</a:t>
            </a:r>
            <a:endParaRPr lang="en-US" i="1" dirty="0"/>
          </a:p>
        </p:txBody>
      </p:sp>
    </p:spTree>
    <p:extLst>
      <p:ext uri="{BB962C8B-B14F-4D97-AF65-F5344CB8AC3E}">
        <p14:creationId xmlns:p14="http://schemas.microsoft.com/office/powerpoint/2010/main" val="355324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7286"/>
            <a:ext cx="8229600" cy="5708877"/>
          </a:xfrm>
        </p:spPr>
        <p:txBody>
          <a:bodyPr/>
          <a:lstStyle/>
          <a:p>
            <a:pPr>
              <a:buNone/>
            </a:pPr>
            <a:r>
              <a:rPr lang="en-US" b="1" u="sng" dirty="0" smtClean="0"/>
              <a:t>Disease</a:t>
            </a:r>
          </a:p>
          <a:p>
            <a:r>
              <a:rPr lang="en-US" dirty="0" smtClean="0"/>
              <a:t>Any condition that interferes with the proper functioning of the body or mind.</a:t>
            </a:r>
          </a:p>
          <a:p>
            <a:endParaRPr lang="en-US" dirty="0" smtClean="0"/>
          </a:p>
          <a:p>
            <a:pPr>
              <a:buNone/>
            </a:pPr>
            <a:r>
              <a:rPr lang="en-US" b="1" u="sng" dirty="0" smtClean="0"/>
              <a:t>Communicable Disease</a:t>
            </a:r>
          </a:p>
          <a:p>
            <a:r>
              <a:rPr lang="en-US" dirty="0" smtClean="0"/>
              <a:t>A pathogen/disease that can be passed to a person from another person, animal, or object.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Mononucleosis</a:t>
            </a:r>
            <a:endParaRPr lang="en-US" dirty="0"/>
          </a:p>
        </p:txBody>
      </p:sp>
      <p:sp>
        <p:nvSpPr>
          <p:cNvPr id="3" name="Content Placeholder 2"/>
          <p:cNvSpPr>
            <a:spLocks noGrp="1"/>
          </p:cNvSpPr>
          <p:nvPr>
            <p:ph idx="1"/>
          </p:nvPr>
        </p:nvSpPr>
        <p:spPr/>
        <p:txBody>
          <a:bodyPr>
            <a:normAutofit lnSpcReduction="10000"/>
          </a:bodyPr>
          <a:lstStyle/>
          <a:p>
            <a:r>
              <a:rPr lang="en-US" dirty="0" smtClean="0"/>
              <a:t>A viral disease characterized by a severe sore throat and swelling of the lymph glands in the neck and around the throat area.</a:t>
            </a:r>
          </a:p>
          <a:p>
            <a:r>
              <a:rPr lang="en-US" dirty="0" smtClean="0"/>
              <a:t>Most commonly infects teens and young adults.</a:t>
            </a:r>
          </a:p>
          <a:p>
            <a:r>
              <a:rPr lang="en-US" dirty="0" smtClean="0"/>
              <a:t>Known as the “kissing disease”.  </a:t>
            </a:r>
          </a:p>
          <a:p>
            <a:r>
              <a:rPr lang="en-US" dirty="0" smtClean="0"/>
              <a:t>It is spread through contact  with the saliva of an infected person.  Or sharing contaminated eating utensils and drinking glasses.</a:t>
            </a:r>
            <a:endParaRPr lang="en-US" dirty="0"/>
          </a:p>
        </p:txBody>
      </p:sp>
    </p:spTree>
    <p:extLst>
      <p:ext uri="{BB962C8B-B14F-4D97-AF65-F5344CB8AC3E}">
        <p14:creationId xmlns:p14="http://schemas.microsoft.com/office/powerpoint/2010/main" val="218155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Colds</a:t>
            </a:r>
            <a:endParaRPr lang="en-US" dirty="0"/>
          </a:p>
        </p:txBody>
      </p:sp>
      <p:sp>
        <p:nvSpPr>
          <p:cNvPr id="3" name="Content Placeholder 2"/>
          <p:cNvSpPr>
            <a:spLocks noGrp="1"/>
          </p:cNvSpPr>
          <p:nvPr>
            <p:ph idx="1"/>
          </p:nvPr>
        </p:nvSpPr>
        <p:spPr/>
        <p:txBody>
          <a:bodyPr/>
          <a:lstStyle/>
          <a:p>
            <a:r>
              <a:rPr lang="en-US" dirty="0" smtClean="0"/>
              <a:t>Most Frequent-Cold.</a:t>
            </a:r>
          </a:p>
          <a:p>
            <a:r>
              <a:rPr lang="en-US" dirty="0" smtClean="0"/>
              <a:t>Spread Direct or Indirect.</a:t>
            </a:r>
          </a:p>
          <a:p>
            <a:r>
              <a:rPr lang="en-US" dirty="0" smtClean="0"/>
              <a:t>Rest, Fluids, and over counter medicines.</a:t>
            </a:r>
          </a:p>
          <a:p>
            <a:r>
              <a:rPr lang="en-US" dirty="0" smtClean="0"/>
              <a:t>Stay at home for at least 24 hours.</a:t>
            </a:r>
          </a:p>
          <a:p>
            <a:r>
              <a:rPr lang="en-US" dirty="0" smtClean="0"/>
              <a:t>Easy to spread.</a:t>
            </a:r>
            <a:endParaRPr lang="en-US" dirty="0"/>
          </a:p>
        </p:txBody>
      </p:sp>
    </p:spTree>
    <p:extLst>
      <p:ext uri="{BB962C8B-B14F-4D97-AF65-F5344CB8AC3E}">
        <p14:creationId xmlns:p14="http://schemas.microsoft.com/office/powerpoint/2010/main" val="102892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a:t>
            </a:r>
            <a:endParaRPr lang="en-US" dirty="0"/>
          </a:p>
        </p:txBody>
      </p:sp>
      <p:sp>
        <p:nvSpPr>
          <p:cNvPr id="3" name="Content Placeholder 2"/>
          <p:cNvSpPr>
            <a:spLocks noGrp="1"/>
          </p:cNvSpPr>
          <p:nvPr>
            <p:ph idx="1"/>
          </p:nvPr>
        </p:nvSpPr>
        <p:spPr/>
        <p:txBody>
          <a:bodyPr/>
          <a:lstStyle/>
          <a:p>
            <a:r>
              <a:rPr lang="en-US" dirty="0" smtClean="0"/>
              <a:t>Fever, chills, fatigue, headache, muscle aches, and respiratory problems.</a:t>
            </a:r>
          </a:p>
          <a:p>
            <a:r>
              <a:rPr lang="en-US" dirty="0" smtClean="0"/>
              <a:t>Influenza</a:t>
            </a:r>
          </a:p>
          <a:p>
            <a:r>
              <a:rPr lang="en-US" dirty="0" smtClean="0"/>
              <a:t>Cause by 3 types of viruses, each with several different strains.</a:t>
            </a:r>
          </a:p>
          <a:p>
            <a:r>
              <a:rPr lang="en-US" dirty="0" smtClean="0"/>
              <a:t>Most strains relatively harmless but some can be serious.</a:t>
            </a:r>
            <a:endParaRPr lang="en-US" dirty="0"/>
          </a:p>
        </p:txBody>
      </p:sp>
    </p:spTree>
    <p:extLst>
      <p:ext uri="{BB962C8B-B14F-4D97-AF65-F5344CB8AC3E}">
        <p14:creationId xmlns:p14="http://schemas.microsoft.com/office/powerpoint/2010/main" val="109590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a:t>
            </a:r>
            <a:endParaRPr lang="en-US" dirty="0"/>
          </a:p>
        </p:txBody>
      </p:sp>
      <p:sp>
        <p:nvSpPr>
          <p:cNvPr id="3" name="Content Placeholder 2"/>
          <p:cNvSpPr>
            <a:spLocks noGrp="1"/>
          </p:cNvSpPr>
          <p:nvPr>
            <p:ph idx="1"/>
          </p:nvPr>
        </p:nvSpPr>
        <p:spPr>
          <a:xfrm>
            <a:off x="457200" y="1230086"/>
            <a:ext cx="8382000" cy="4896077"/>
          </a:xfrm>
        </p:spPr>
        <p:txBody>
          <a:bodyPr>
            <a:normAutofit fontScale="77500" lnSpcReduction="20000"/>
          </a:bodyPr>
          <a:lstStyle/>
          <a:p>
            <a:pPr marL="0" indent="0">
              <a:buNone/>
            </a:pPr>
            <a:r>
              <a:rPr lang="en-US" dirty="0" smtClean="0"/>
              <a:t>Viral disease of the liver.  Yellowing of the skin and the whites of the eyes.  Loss of appetite, weakness, lack of energy, headaches, sore throat.</a:t>
            </a:r>
          </a:p>
          <a:p>
            <a:pPr marL="0" indent="0">
              <a:buNone/>
            </a:pPr>
            <a:endParaRPr lang="en-US" dirty="0" smtClean="0"/>
          </a:p>
          <a:p>
            <a:pPr marL="0" indent="0">
              <a:buNone/>
            </a:pPr>
            <a:r>
              <a:rPr lang="en-US" dirty="0" smtClean="0"/>
              <a:t>3 types of the virus – Hepatitis A, B, and C.</a:t>
            </a:r>
          </a:p>
          <a:p>
            <a:r>
              <a:rPr lang="en-US" b="1" u="sng" dirty="0" smtClean="0"/>
              <a:t>Hepatitis A</a:t>
            </a:r>
            <a:r>
              <a:rPr lang="en-US" b="1" dirty="0" smtClean="0"/>
              <a:t>- </a:t>
            </a:r>
            <a:r>
              <a:rPr lang="en-US" dirty="0" smtClean="0"/>
              <a:t>common in poor sanitation. Spread through food or water that has been contaminated by human waste.  It can also, enter through an open wound.</a:t>
            </a:r>
          </a:p>
          <a:p>
            <a:r>
              <a:rPr lang="en-US" b="1" u="sng" dirty="0" smtClean="0"/>
              <a:t>Hepatitis B and C </a:t>
            </a:r>
            <a:r>
              <a:rPr lang="en-US" dirty="0" smtClean="0"/>
              <a:t>-spread through contact with contaminated blood or other body fluids.</a:t>
            </a:r>
          </a:p>
          <a:p>
            <a:pPr marL="0" indent="0">
              <a:buNone/>
            </a:pPr>
            <a:r>
              <a:rPr lang="en-US" dirty="0" smtClean="0"/>
              <a:t> </a:t>
            </a:r>
          </a:p>
          <a:p>
            <a:pPr marL="0" indent="0" algn="ctr">
              <a:buNone/>
            </a:pPr>
            <a:r>
              <a:rPr lang="en-US" b="1" dirty="0" smtClean="0"/>
              <a:t>A &amp; B </a:t>
            </a:r>
            <a:r>
              <a:rPr lang="en-US" dirty="0" smtClean="0"/>
              <a:t>–can be prevented by a vaccine, no cure.</a:t>
            </a:r>
          </a:p>
          <a:p>
            <a:pPr marL="0" indent="0" algn="ctr">
              <a:buNone/>
            </a:pPr>
            <a:r>
              <a:rPr lang="en-US" b="1" dirty="0"/>
              <a:t>C</a:t>
            </a:r>
            <a:r>
              <a:rPr lang="en-US" dirty="0" smtClean="0"/>
              <a:t> –medications can help control infection but no cure. </a:t>
            </a:r>
          </a:p>
          <a:p>
            <a:endParaRPr lang="en-US" dirty="0" smtClean="0"/>
          </a:p>
        </p:txBody>
      </p:sp>
    </p:spTree>
    <p:extLst>
      <p:ext uri="{BB962C8B-B14F-4D97-AF65-F5344CB8AC3E}">
        <p14:creationId xmlns:p14="http://schemas.microsoft.com/office/powerpoint/2010/main" val="2861035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3" y="274638"/>
            <a:ext cx="8588829" cy="1143000"/>
          </a:xfrm>
        </p:spPr>
        <p:txBody>
          <a:bodyPr>
            <a:normAutofit fontScale="90000"/>
          </a:bodyPr>
          <a:lstStyle/>
          <a:p>
            <a:r>
              <a:rPr lang="en-US" dirty="0" smtClean="0"/>
              <a:t>Other Common Communicable Diseases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Tuberculosis</a:t>
            </a:r>
            <a:r>
              <a:rPr lang="en-US" dirty="0" smtClean="0"/>
              <a:t>-(TB) is a bacterial disease that usually affect the lungs.  Spread through the air.  Fever, fatigue, weight loss, coughing blood.</a:t>
            </a:r>
          </a:p>
          <a:p>
            <a:r>
              <a:rPr lang="en-US" b="1" dirty="0" smtClean="0"/>
              <a:t>Pneumonia</a:t>
            </a:r>
            <a:r>
              <a:rPr lang="en-US" dirty="0" smtClean="0"/>
              <a:t>- serious inflammation of the lungs.  Fever, chills, and difficulty breathing.  People who have other disease are especially vulnerable to pneumonia.  Direct or indirect contact.  Can be caused by both virus or bacteria.  Bacteria treated with antibiotics.</a:t>
            </a:r>
          </a:p>
          <a:p>
            <a:r>
              <a:rPr lang="en-US" b="1" dirty="0" smtClean="0"/>
              <a:t>Strep Throat</a:t>
            </a:r>
            <a:r>
              <a:rPr lang="en-US" dirty="0" smtClean="0"/>
              <a:t>-is a sore throat causes by a bacteria.  Red and painful throat, fever, and swollen lymph modes in the neck. Headaches, vomiting maybe. Direct or indirect contact.  Untreated it can lead to kidney or heart damage. Bacteria treated with antibiotics. </a:t>
            </a:r>
          </a:p>
          <a:p>
            <a:pPr marL="0" indent="0">
              <a:buNone/>
            </a:pPr>
            <a:endParaRPr lang="en-US" dirty="0"/>
          </a:p>
        </p:txBody>
      </p:sp>
    </p:spTree>
    <p:extLst>
      <p:ext uri="{BB962C8B-B14F-4D97-AF65-F5344CB8AC3E}">
        <p14:creationId xmlns:p14="http://schemas.microsoft.com/office/powerpoint/2010/main" val="59814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STD’s</a:t>
            </a:r>
            <a:br>
              <a:rPr lang="en-US" dirty="0" smtClean="0"/>
            </a:br>
            <a:r>
              <a:rPr lang="en-US" sz="3100" dirty="0" smtClean="0"/>
              <a:t>(</a:t>
            </a:r>
            <a:r>
              <a:rPr lang="en-US" sz="3100" b="1" dirty="0" smtClean="0">
                <a:solidFill>
                  <a:srgbClr val="FF0000"/>
                </a:solidFill>
              </a:rPr>
              <a:t>S</a:t>
            </a:r>
            <a:r>
              <a:rPr lang="en-US" sz="3100" dirty="0" smtClean="0"/>
              <a:t>exually </a:t>
            </a:r>
            <a:r>
              <a:rPr lang="en-US" sz="3100" b="1" dirty="0" smtClean="0">
                <a:solidFill>
                  <a:srgbClr val="FF0000"/>
                </a:solidFill>
              </a:rPr>
              <a:t>T</a:t>
            </a:r>
            <a:r>
              <a:rPr lang="en-US" sz="3100" dirty="0" smtClean="0"/>
              <a:t>ransmitted </a:t>
            </a:r>
            <a:r>
              <a:rPr lang="en-US" sz="3100" b="1" dirty="0" smtClean="0">
                <a:solidFill>
                  <a:srgbClr val="FF0000"/>
                </a:solidFill>
              </a:rPr>
              <a:t>D</a:t>
            </a:r>
            <a:r>
              <a:rPr lang="en-US" sz="3100" dirty="0" smtClean="0"/>
              <a:t>iseases)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Spread through sexual </a:t>
            </a:r>
            <a:r>
              <a:rPr lang="en-US" dirty="0" smtClean="0"/>
              <a:t>contact such as </a:t>
            </a:r>
            <a:r>
              <a:rPr lang="en-US" dirty="0" smtClean="0"/>
              <a:t>v</a:t>
            </a:r>
            <a:r>
              <a:rPr lang="en-US" dirty="0" smtClean="0"/>
              <a:t>aginal intercourse, anal sex, and oral sex.</a:t>
            </a:r>
            <a:endParaRPr lang="en-US" dirty="0" smtClean="0"/>
          </a:p>
          <a:p>
            <a:r>
              <a:rPr lang="en-US" dirty="0" smtClean="0"/>
              <a:t>STI-</a:t>
            </a:r>
            <a:r>
              <a:rPr lang="en-US" dirty="0" smtClean="0">
                <a:solidFill>
                  <a:srgbClr val="FF0000"/>
                </a:solidFill>
              </a:rPr>
              <a:t>s</a:t>
            </a:r>
            <a:r>
              <a:rPr lang="en-US" dirty="0" smtClean="0"/>
              <a:t>exually </a:t>
            </a:r>
            <a:r>
              <a:rPr lang="en-US" dirty="0" smtClean="0">
                <a:solidFill>
                  <a:srgbClr val="FF0000"/>
                </a:solidFill>
              </a:rPr>
              <a:t>t</a:t>
            </a:r>
            <a:r>
              <a:rPr lang="en-US" dirty="0" smtClean="0"/>
              <a:t>ransmitted </a:t>
            </a:r>
            <a:r>
              <a:rPr lang="en-US" dirty="0" smtClean="0">
                <a:solidFill>
                  <a:srgbClr val="FF0000"/>
                </a:solidFill>
              </a:rPr>
              <a:t>i</a:t>
            </a:r>
            <a:r>
              <a:rPr lang="en-US" dirty="0" smtClean="0"/>
              <a:t>nfections. Same as STD.</a:t>
            </a:r>
          </a:p>
          <a:p>
            <a:r>
              <a:rPr lang="en-US" dirty="0" smtClean="0"/>
              <a:t>¼ of all new cases of  STD’s appears in teenagers between 15-19.  Many do not even know it</a:t>
            </a:r>
            <a:r>
              <a:rPr lang="en-US" dirty="0" smtClean="0"/>
              <a:t>.</a:t>
            </a:r>
          </a:p>
          <a:p>
            <a:r>
              <a:rPr lang="en-US" dirty="0" smtClean="0"/>
              <a:t>A </a:t>
            </a:r>
            <a:r>
              <a:rPr lang="en-US" dirty="0"/>
              <a:t>person can be re-infected if he or she has sexual intercourse with an infected </a:t>
            </a:r>
            <a:r>
              <a:rPr lang="en-US" dirty="0" smtClean="0"/>
              <a:t>person.  Both partner should be treated.</a:t>
            </a:r>
            <a:endParaRPr lang="en-US" dirty="0" smtClean="0"/>
          </a:p>
          <a:p>
            <a:r>
              <a:rPr lang="en-US" dirty="0" smtClean="0"/>
              <a:t>STD’s are Preventable!!!!!</a:t>
            </a:r>
            <a:endParaRPr lang="en-US" dirty="0"/>
          </a:p>
        </p:txBody>
      </p:sp>
    </p:spTree>
    <p:extLst>
      <p:ext uri="{BB962C8B-B14F-4D97-AF65-F5344CB8AC3E}">
        <p14:creationId xmlns:p14="http://schemas.microsoft.com/office/powerpoint/2010/main" val="161555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a:t>
            </a:r>
            <a:endParaRPr lang="en-US" dirty="0"/>
          </a:p>
        </p:txBody>
      </p:sp>
      <p:sp>
        <p:nvSpPr>
          <p:cNvPr id="3" name="Content Placeholder 2"/>
          <p:cNvSpPr>
            <a:spLocks noGrp="1"/>
          </p:cNvSpPr>
          <p:nvPr>
            <p:ph idx="1"/>
          </p:nvPr>
        </p:nvSpPr>
        <p:spPr>
          <a:xfrm>
            <a:off x="457200" y="1306285"/>
            <a:ext cx="8229600" cy="4800601"/>
          </a:xfrm>
        </p:spPr>
        <p:txBody>
          <a:bodyPr>
            <a:normAutofit fontScale="92500"/>
          </a:bodyPr>
          <a:lstStyle/>
          <a:p>
            <a:r>
              <a:rPr lang="en-US" dirty="0" smtClean="0"/>
              <a:t>Bacteria called chlamydia trachomatis.</a:t>
            </a:r>
          </a:p>
          <a:p>
            <a:r>
              <a:rPr lang="en-US" dirty="0"/>
              <a:t>Curable with antibiotics.</a:t>
            </a:r>
          </a:p>
          <a:p>
            <a:r>
              <a:rPr lang="en-US" dirty="0" smtClean="0"/>
              <a:t>May not show early symptoms. 80% of infected woman show no symptoms.</a:t>
            </a:r>
          </a:p>
          <a:p>
            <a:r>
              <a:rPr lang="en-US" dirty="0" smtClean="0"/>
              <a:t>Frequently leads to sterility if it goes untreated.</a:t>
            </a:r>
          </a:p>
          <a:p>
            <a:r>
              <a:rPr lang="en-US" dirty="0" smtClean="0"/>
              <a:t>A person can be re-infected if he or she has sexual intercourse with an infected person.</a:t>
            </a:r>
          </a:p>
          <a:p>
            <a:r>
              <a:rPr lang="en-US" dirty="0" smtClean="0"/>
              <a:t>Transmitted by intimate sexual contact.  Infected mother to baby during birth.</a:t>
            </a:r>
          </a:p>
        </p:txBody>
      </p:sp>
    </p:spTree>
    <p:extLst>
      <p:ext uri="{BB962C8B-B14F-4D97-AF65-F5344CB8AC3E}">
        <p14:creationId xmlns:p14="http://schemas.microsoft.com/office/powerpoint/2010/main" val="4142736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Bacteria called Neisseria gonorrhea. Clap, drip, or GC other names.</a:t>
            </a:r>
          </a:p>
          <a:p>
            <a:r>
              <a:rPr lang="en-US" dirty="0" smtClean="0"/>
              <a:t>Curable with antibiotics.</a:t>
            </a:r>
          </a:p>
          <a:p>
            <a:r>
              <a:rPr lang="en-US" dirty="0" smtClean="0"/>
              <a:t>May lead to sterility for both man and women if untreated.</a:t>
            </a:r>
          </a:p>
          <a:p>
            <a:r>
              <a:rPr lang="en-US" dirty="0" smtClean="0"/>
              <a:t>Most women do not have symptoms.</a:t>
            </a:r>
          </a:p>
          <a:p>
            <a:r>
              <a:rPr lang="en-US" dirty="0" smtClean="0"/>
              <a:t>Transmitted by sexual contact.  Mother to baby during birth.</a:t>
            </a:r>
          </a:p>
          <a:p>
            <a:r>
              <a:rPr lang="en-US" dirty="0" smtClean="0"/>
              <a:t>Major cause of PID (Pelvic inflammatory disease), a serious infection of the Fallopian tubes.</a:t>
            </a:r>
            <a:endParaRPr lang="en-US" dirty="0"/>
          </a:p>
        </p:txBody>
      </p:sp>
    </p:spTree>
    <p:extLst>
      <p:ext uri="{BB962C8B-B14F-4D97-AF65-F5344CB8AC3E}">
        <p14:creationId xmlns:p14="http://schemas.microsoft.com/office/powerpoint/2010/main" val="22012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yphilis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Bacteria called spirochete-</a:t>
            </a:r>
            <a:r>
              <a:rPr lang="en-US" dirty="0" err="1" smtClean="0"/>
              <a:t>treponema</a:t>
            </a:r>
            <a:r>
              <a:rPr lang="en-US" dirty="0" smtClean="0"/>
              <a:t> </a:t>
            </a:r>
            <a:r>
              <a:rPr lang="en-US" dirty="0" err="1" smtClean="0"/>
              <a:t>pallidum</a:t>
            </a:r>
            <a:r>
              <a:rPr lang="en-US" dirty="0" smtClean="0"/>
              <a:t>.</a:t>
            </a:r>
          </a:p>
          <a:p>
            <a:r>
              <a:rPr lang="en-US" dirty="0" smtClean="0"/>
              <a:t>Curable, antibiotics. Both sex partners must be treated or they will continue to re-infect each other. Is not cured without treatment, even though the sore/rashes will go away on their own.</a:t>
            </a:r>
          </a:p>
          <a:p>
            <a:r>
              <a:rPr lang="en-US" dirty="0" smtClean="0"/>
              <a:t>A sore (chancre –</a:t>
            </a:r>
            <a:r>
              <a:rPr lang="en-US" dirty="0" err="1" smtClean="0"/>
              <a:t>SHANK’er</a:t>
            </a:r>
            <a:r>
              <a:rPr lang="en-US" dirty="0" smtClean="0"/>
              <a:t>) usually painless, and or a variety of rashes appears.  Spread if the sore or rash is touched, even if the contact is not with the genitals.  Sores may not be easily seen.</a:t>
            </a:r>
          </a:p>
          <a:p>
            <a:r>
              <a:rPr lang="en-US" dirty="0" smtClean="0"/>
              <a:t>Transmitted by sexual contact, mother to baby during pregnancy. </a:t>
            </a:r>
          </a:p>
          <a:p>
            <a:endParaRPr lang="en-US" dirty="0" smtClean="0"/>
          </a:p>
          <a:p>
            <a:endParaRPr lang="en-US" dirty="0"/>
          </a:p>
        </p:txBody>
      </p:sp>
    </p:spTree>
    <p:extLst>
      <p:ext uri="{BB962C8B-B14F-4D97-AF65-F5344CB8AC3E}">
        <p14:creationId xmlns:p14="http://schemas.microsoft.com/office/powerpoint/2010/main" val="300604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Warts</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Virus called HPV </a:t>
            </a:r>
            <a:r>
              <a:rPr lang="en-US" dirty="0"/>
              <a:t>(Human Papillomavirus</a:t>
            </a:r>
            <a:r>
              <a:rPr lang="en-US" dirty="0" smtClean="0"/>
              <a:t>).</a:t>
            </a:r>
            <a:endParaRPr lang="en-US" dirty="0" smtClean="0"/>
          </a:p>
          <a:p>
            <a:r>
              <a:rPr lang="en-US" dirty="0" smtClean="0"/>
              <a:t>Not </a:t>
            </a:r>
            <a:r>
              <a:rPr lang="en-US" dirty="0" smtClean="0"/>
              <a:t>curable.</a:t>
            </a:r>
          </a:p>
          <a:p>
            <a:r>
              <a:rPr lang="en-US" dirty="0" smtClean="0"/>
              <a:t>Treatable by removing the warts, which may return.</a:t>
            </a:r>
          </a:p>
          <a:p>
            <a:r>
              <a:rPr lang="en-US" dirty="0" smtClean="0"/>
              <a:t>Virus </a:t>
            </a:r>
            <a:r>
              <a:rPr lang="en-US" dirty="0" smtClean="0"/>
              <a:t>can be present without the wart’s presence.</a:t>
            </a:r>
          </a:p>
          <a:p>
            <a:r>
              <a:rPr lang="en-US" dirty="0" smtClean="0"/>
              <a:t>Flesh color and look like cauliflower around the genitals, rectum, or throat.</a:t>
            </a:r>
          </a:p>
          <a:p>
            <a:endParaRPr lang="en-US" dirty="0"/>
          </a:p>
        </p:txBody>
      </p:sp>
    </p:spTree>
    <p:extLst>
      <p:ext uri="{BB962C8B-B14F-4D97-AF65-F5344CB8AC3E}">
        <p14:creationId xmlns:p14="http://schemas.microsoft.com/office/powerpoint/2010/main" val="8796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1738695.png"/>
          <p:cNvPicPr>
            <a:picLocks noGrp="1" noChangeAspect="1"/>
          </p:cNvPicPr>
          <p:nvPr>
            <p:ph idx="1"/>
          </p:nvPr>
        </p:nvPicPr>
        <p:blipFill>
          <a:blip r:embed="rId2"/>
          <a:srcRect l="-18187" r="-18187"/>
          <a:stretch>
            <a:fillRect/>
          </a:stretch>
        </p:blipFill>
        <p:spPr>
          <a:xfrm>
            <a:off x="-874030" y="362857"/>
            <a:ext cx="11139258" cy="61261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a:t>
            </a:r>
            <a:endParaRPr lang="en-US" dirty="0"/>
          </a:p>
        </p:txBody>
      </p:sp>
      <p:sp>
        <p:nvSpPr>
          <p:cNvPr id="3" name="Content Placeholder 2"/>
          <p:cNvSpPr>
            <a:spLocks noGrp="1"/>
          </p:cNvSpPr>
          <p:nvPr>
            <p:ph idx="1"/>
          </p:nvPr>
        </p:nvSpPr>
        <p:spPr/>
        <p:txBody>
          <a:bodyPr/>
          <a:lstStyle/>
          <a:p>
            <a:r>
              <a:rPr lang="en-US" dirty="0" smtClean="0"/>
              <a:t>Virus called HBV.</a:t>
            </a:r>
          </a:p>
          <a:p>
            <a:r>
              <a:rPr lang="en-US" dirty="0" smtClean="0"/>
              <a:t>Not curable.  Only STD that can be prevented with vaccinations.</a:t>
            </a:r>
          </a:p>
          <a:p>
            <a:r>
              <a:rPr lang="en-US" dirty="0" smtClean="0"/>
              <a:t>Found in blood and other body fluids like HIV.</a:t>
            </a:r>
          </a:p>
          <a:p>
            <a:r>
              <a:rPr lang="en-US" dirty="0" smtClean="0"/>
              <a:t>Transmitted by </a:t>
            </a:r>
            <a:r>
              <a:rPr lang="en-US" dirty="0"/>
              <a:t>sexual </a:t>
            </a:r>
            <a:r>
              <a:rPr lang="en-US" dirty="0" smtClean="0"/>
              <a:t>contact, sharing needles, blood contact, human bites, mother to baby during pregnancy.</a:t>
            </a:r>
          </a:p>
          <a:p>
            <a:r>
              <a:rPr lang="en-US" dirty="0" smtClean="0"/>
              <a:t>Can lead to liver cancer, and even death.</a:t>
            </a:r>
            <a:endParaRPr lang="en-US" dirty="0"/>
          </a:p>
        </p:txBody>
      </p:sp>
    </p:spTree>
    <p:extLst>
      <p:ext uri="{BB962C8B-B14F-4D97-AF65-F5344CB8AC3E}">
        <p14:creationId xmlns:p14="http://schemas.microsoft.com/office/powerpoint/2010/main" val="79131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a:t>
            </a:r>
            <a:endParaRPr lang="en-US" dirty="0"/>
          </a:p>
        </p:txBody>
      </p:sp>
      <p:sp>
        <p:nvSpPr>
          <p:cNvPr id="3" name="Content Placeholder 2"/>
          <p:cNvSpPr>
            <a:spLocks noGrp="1"/>
          </p:cNvSpPr>
          <p:nvPr>
            <p:ph idx="1"/>
          </p:nvPr>
        </p:nvSpPr>
        <p:spPr/>
        <p:txBody>
          <a:bodyPr/>
          <a:lstStyle/>
          <a:p>
            <a:r>
              <a:rPr lang="en-US" dirty="0" smtClean="0"/>
              <a:t>Virus</a:t>
            </a:r>
          </a:p>
          <a:p>
            <a:r>
              <a:rPr lang="en-US" dirty="0" smtClean="0"/>
              <a:t>Not curable, yet symptoms are treatable, but they usually return periodically.</a:t>
            </a:r>
          </a:p>
          <a:p>
            <a:r>
              <a:rPr lang="en-US" dirty="0" smtClean="0"/>
              <a:t> Often not visible.  Or a forms a blister.</a:t>
            </a:r>
          </a:p>
          <a:p>
            <a:r>
              <a:rPr lang="en-US" dirty="0" smtClean="0"/>
              <a:t>Spread by contact with the area where the sore is going to appear and with the sore itself until it is completely healed.  Mother to baby during birth.  Intimate sexual contact.</a:t>
            </a:r>
          </a:p>
          <a:p>
            <a:pPr marL="0" indent="0">
              <a:buNone/>
            </a:pPr>
            <a:endParaRPr lang="en-US" dirty="0"/>
          </a:p>
        </p:txBody>
      </p:sp>
    </p:spTree>
    <p:extLst>
      <p:ext uri="{BB962C8B-B14F-4D97-AF65-F5344CB8AC3E}">
        <p14:creationId xmlns:p14="http://schemas.microsoft.com/office/powerpoint/2010/main" val="256842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idx="1"/>
          </p:nvPr>
        </p:nvSpPr>
        <p:spPr/>
        <p:txBody>
          <a:bodyPr>
            <a:normAutofit lnSpcReduction="10000"/>
          </a:bodyPr>
          <a:lstStyle/>
          <a:p>
            <a:r>
              <a:rPr lang="en-US" dirty="0" smtClean="0"/>
              <a:t>Virus called Human Immunodeficiency Virus.</a:t>
            </a:r>
          </a:p>
          <a:p>
            <a:r>
              <a:rPr lang="en-US" dirty="0" smtClean="0"/>
              <a:t>Not curable.  Prescription drugs can slow down the progression of the disease.</a:t>
            </a:r>
          </a:p>
          <a:p>
            <a:r>
              <a:rPr lang="en-US" dirty="0" smtClean="0"/>
              <a:t>Transmitted by sexual contact, mother to baby before, during, and after birth.   Contact with body fluids (blood, semen, and vaginal secretions). Fluids enter the body of the uninfected person through mucous membranes, or cutes, or sores in the skin.</a:t>
            </a:r>
            <a:endParaRPr lang="en-US" dirty="0"/>
          </a:p>
        </p:txBody>
      </p:sp>
    </p:spTree>
    <p:extLst>
      <p:ext uri="{BB962C8B-B14F-4D97-AF65-F5344CB8AC3E}">
        <p14:creationId xmlns:p14="http://schemas.microsoft.com/office/powerpoint/2010/main" val="153950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52714"/>
            <a:ext cx="8229600" cy="4524315"/>
          </a:xfrm>
          <a:prstGeom prst="rect">
            <a:avLst/>
          </a:prstGeom>
        </p:spPr>
        <p:txBody>
          <a:bodyPr wrap="square">
            <a:spAutoFit/>
          </a:bodyPr>
          <a:lstStyle/>
          <a:p>
            <a:r>
              <a:rPr lang="en-US" sz="2400" b="1" u="sng" dirty="0" smtClean="0"/>
              <a:t>Acute disease</a:t>
            </a:r>
          </a:p>
          <a:p>
            <a:r>
              <a:rPr lang="en-US" sz="2400" dirty="0" smtClean="0"/>
              <a:t>    An acute disease is a short-lived disease, like the common cold.</a:t>
            </a:r>
          </a:p>
          <a:p>
            <a:endParaRPr lang="en-US" sz="2400" dirty="0" smtClean="0"/>
          </a:p>
          <a:p>
            <a:r>
              <a:rPr lang="en-US" sz="2400" b="1" u="sng" dirty="0" smtClean="0"/>
              <a:t>Chronic disease</a:t>
            </a:r>
          </a:p>
          <a:p>
            <a:r>
              <a:rPr lang="en-US" sz="2400" dirty="0" smtClean="0"/>
              <a:t>    A chronic disease is one that lasts for a long time, usually at least six months. During that time, it may be constantly present, or it may go into remission and periodically relapse. A chronic disease may be stable (does not get any worse) or it may be progressive (gets worse over time). Some chronic diseases can be permanently cured. Most chronic diseases can be beneficially treated, even if they cannot be permanently cured.</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Pathogens (Germs)</a:t>
            </a:r>
            <a:br>
              <a:rPr lang="en-US" dirty="0" smtClean="0"/>
            </a:br>
            <a:r>
              <a:rPr lang="en-US" sz="3111" dirty="0" smtClean="0"/>
              <a:t>disease causing organisms that cause harmful infections.</a:t>
            </a:r>
            <a:endParaRPr lang="en-US" dirty="0"/>
          </a:p>
        </p:txBody>
      </p:sp>
      <p:graphicFrame>
        <p:nvGraphicFramePr>
          <p:cNvPr id="4" name="Content Placeholder 3"/>
          <p:cNvGraphicFramePr>
            <a:graphicFrameLocks noGrp="1"/>
          </p:cNvGraphicFramePr>
          <p:nvPr>
            <p:ph idx="1"/>
          </p:nvPr>
        </p:nvGraphicFramePr>
        <p:xfrm>
          <a:off x="457200" y="1600200"/>
          <a:ext cx="8229600" cy="4582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Pathogens</a:t>
                      </a:r>
                      <a:endParaRPr lang="en-US" dirty="0"/>
                    </a:p>
                  </a:txBody>
                  <a:tcPr/>
                </a:tc>
                <a:tc>
                  <a:txBody>
                    <a:bodyPr/>
                    <a:lstStyle/>
                    <a:p>
                      <a:r>
                        <a:rPr lang="en-US" dirty="0" smtClean="0"/>
                        <a:t>Description</a:t>
                      </a:r>
                      <a:endParaRPr lang="en-US" dirty="0"/>
                    </a:p>
                  </a:txBody>
                  <a:tcPr/>
                </a:tc>
                <a:tc>
                  <a:txBody>
                    <a:bodyPr/>
                    <a:lstStyle/>
                    <a:p>
                      <a:r>
                        <a:rPr lang="en-US" dirty="0" smtClean="0"/>
                        <a:t>Diseases</a:t>
                      </a:r>
                      <a:endParaRPr lang="en-US" dirty="0"/>
                    </a:p>
                  </a:txBody>
                  <a:tcPr/>
                </a:tc>
              </a:tr>
              <a:tr h="370840">
                <a:tc>
                  <a:txBody>
                    <a:bodyPr/>
                    <a:lstStyle/>
                    <a:p>
                      <a:r>
                        <a:rPr lang="en-US" dirty="0" smtClean="0"/>
                        <a:t>Bacteria</a:t>
                      </a:r>
                      <a:endParaRPr lang="en-US" dirty="0"/>
                    </a:p>
                  </a:txBody>
                  <a:tcPr/>
                </a:tc>
                <a:tc>
                  <a:txBody>
                    <a:bodyPr/>
                    <a:lstStyle/>
                    <a:p>
                      <a:r>
                        <a:rPr lang="en-US" dirty="0" smtClean="0"/>
                        <a:t>One cell organisms</a:t>
                      </a:r>
                    </a:p>
                    <a:p>
                      <a:r>
                        <a:rPr lang="en-US" dirty="0" smtClean="0"/>
                        <a:t>Treated with antibiotics</a:t>
                      </a:r>
                    </a:p>
                    <a:p>
                      <a:r>
                        <a:rPr lang="en-US" dirty="0" smtClean="0"/>
                        <a:t>Some bacteria can be helpful</a:t>
                      </a:r>
                      <a:endParaRPr lang="en-US" dirty="0"/>
                    </a:p>
                  </a:txBody>
                  <a:tcPr/>
                </a:tc>
                <a:tc>
                  <a:txBody>
                    <a:bodyPr/>
                    <a:lstStyle/>
                    <a:p>
                      <a:r>
                        <a:rPr lang="en-US" dirty="0" smtClean="0"/>
                        <a:t>Pink eye, whooping cough,</a:t>
                      </a:r>
                      <a:r>
                        <a:rPr lang="en-US" baseline="0" dirty="0" smtClean="0"/>
                        <a:t> strep throat, tuberculosis, Lyme disease, diphtheria, cholera, pneumonia</a:t>
                      </a:r>
                      <a:endParaRPr lang="en-US" dirty="0"/>
                    </a:p>
                  </a:txBody>
                  <a:tcPr/>
                </a:tc>
              </a:tr>
              <a:tr h="370840">
                <a:tc>
                  <a:txBody>
                    <a:bodyPr/>
                    <a:lstStyle/>
                    <a:p>
                      <a:r>
                        <a:rPr lang="en-US" dirty="0" smtClean="0"/>
                        <a:t>Viruses</a:t>
                      </a:r>
                      <a:endParaRPr lang="en-US" dirty="0"/>
                    </a:p>
                  </a:txBody>
                  <a:tcPr/>
                </a:tc>
                <a:tc>
                  <a:txBody>
                    <a:bodyPr/>
                    <a:lstStyle/>
                    <a:p>
                      <a:r>
                        <a:rPr lang="en-US" dirty="0" smtClean="0"/>
                        <a:t>Smallest pathogen</a:t>
                      </a:r>
                    </a:p>
                    <a:p>
                      <a:r>
                        <a:rPr lang="en-US" dirty="0" smtClean="0"/>
                        <a:t>Can not be treated or cured</a:t>
                      </a:r>
                      <a:r>
                        <a:rPr lang="en-US" baseline="0" dirty="0" smtClean="0"/>
                        <a:t> with antibiotics</a:t>
                      </a:r>
                      <a:endParaRPr lang="en-US" dirty="0"/>
                    </a:p>
                  </a:txBody>
                  <a:tcPr/>
                </a:tc>
                <a:tc>
                  <a:txBody>
                    <a:bodyPr/>
                    <a:lstStyle/>
                    <a:p>
                      <a:r>
                        <a:rPr lang="en-US" dirty="0" smtClean="0"/>
                        <a:t>Cold, Flu, Measles, Herpes, HIV, Hepatitis,</a:t>
                      </a:r>
                      <a:r>
                        <a:rPr lang="en-US" baseline="0" dirty="0" smtClean="0"/>
                        <a:t> fever, polio, rabies, mumps, chicken pox, Influenza, pneumonia, West Nile Disease</a:t>
                      </a:r>
                      <a:endParaRPr lang="en-US" dirty="0"/>
                    </a:p>
                  </a:txBody>
                  <a:tcPr/>
                </a:tc>
              </a:tr>
              <a:tr h="370840">
                <a:tc>
                  <a:txBody>
                    <a:bodyPr/>
                    <a:lstStyle/>
                    <a:p>
                      <a:r>
                        <a:rPr lang="en-US" dirty="0" smtClean="0"/>
                        <a:t>Fungi</a:t>
                      </a:r>
                    </a:p>
                  </a:txBody>
                  <a:tcPr/>
                </a:tc>
                <a:tc>
                  <a:txBody>
                    <a:bodyPr/>
                    <a:lstStyle/>
                    <a:p>
                      <a:r>
                        <a:rPr lang="en-US" dirty="0" smtClean="0"/>
                        <a:t>Complex organisms</a:t>
                      </a:r>
                    </a:p>
                    <a:p>
                      <a:r>
                        <a:rPr lang="en-US" dirty="0" smtClean="0"/>
                        <a:t>Feed on organic</a:t>
                      </a:r>
                      <a:r>
                        <a:rPr lang="en-US" baseline="0" dirty="0" smtClean="0"/>
                        <a:t> material</a:t>
                      </a:r>
                    </a:p>
                    <a:p>
                      <a:r>
                        <a:rPr lang="en-US" baseline="0" dirty="0" smtClean="0"/>
                        <a:t>Warm &amp; Moist environments</a:t>
                      </a:r>
                      <a:endParaRPr lang="en-US" dirty="0" smtClean="0"/>
                    </a:p>
                  </a:txBody>
                  <a:tcPr/>
                </a:tc>
                <a:tc>
                  <a:txBody>
                    <a:bodyPr/>
                    <a:lstStyle/>
                    <a:p>
                      <a:r>
                        <a:rPr lang="en-US" dirty="0" smtClean="0"/>
                        <a:t>Ringworm, athlete’s foot</a:t>
                      </a:r>
                      <a:endParaRPr lang="en-US" dirty="0"/>
                    </a:p>
                  </a:txBody>
                  <a:tcPr/>
                </a:tc>
              </a:tr>
              <a:tr h="370840">
                <a:tc>
                  <a:txBody>
                    <a:bodyPr/>
                    <a:lstStyle/>
                    <a:p>
                      <a:r>
                        <a:rPr lang="en-US" dirty="0" smtClean="0"/>
                        <a:t>Protozoa</a:t>
                      </a:r>
                    </a:p>
                  </a:txBody>
                  <a:tcPr/>
                </a:tc>
                <a:tc>
                  <a:txBody>
                    <a:bodyPr/>
                    <a:lstStyle/>
                    <a:p>
                      <a:r>
                        <a:rPr lang="en-US" dirty="0" smtClean="0"/>
                        <a:t>One cell organism </a:t>
                      </a:r>
                    </a:p>
                  </a:txBody>
                  <a:tcPr/>
                </a:tc>
                <a:tc>
                  <a:txBody>
                    <a:bodyPr/>
                    <a:lstStyle/>
                    <a:p>
                      <a:r>
                        <a:rPr lang="en-US" dirty="0" smtClean="0"/>
                        <a:t>Malaria, Dysentery</a:t>
                      </a:r>
                      <a:endParaRPr lang="en-US" dirty="0"/>
                    </a:p>
                  </a:txBody>
                  <a:tcPr/>
                </a:tc>
              </a:tr>
            </a:tbl>
          </a:graphicData>
        </a:graphic>
      </p:graphicFrame>
      <p:sp>
        <p:nvSpPr>
          <p:cNvPr id="5" name="TextBox 4"/>
          <p:cNvSpPr txBox="1"/>
          <p:nvPr/>
        </p:nvSpPr>
        <p:spPr>
          <a:xfrm>
            <a:off x="2607512" y="6182359"/>
            <a:ext cx="3037883" cy="523220"/>
          </a:xfrm>
          <a:prstGeom prst="rect">
            <a:avLst/>
          </a:prstGeom>
          <a:noFill/>
        </p:spPr>
        <p:txBody>
          <a:bodyPr wrap="none" rtlCol="0">
            <a:spAutoFit/>
          </a:bodyPr>
          <a:lstStyle/>
          <a:p>
            <a:r>
              <a:rPr lang="en-US" sz="2800" dirty="0" smtClean="0">
                <a:solidFill>
                  <a:srgbClr val="FF0000"/>
                </a:solidFill>
                <a:latin typeface="Brush Script MT Italic"/>
                <a:cs typeface="Brush Script MT Italic"/>
              </a:rPr>
              <a:t>There every where!!!!</a:t>
            </a:r>
            <a:endParaRPr lang="en-US" sz="2800" dirty="0">
              <a:solidFill>
                <a:srgbClr val="FF0000"/>
              </a:solidFill>
              <a:latin typeface="Brush Script MT Italic"/>
              <a:cs typeface="Brush Script MT Ital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
            </a:r>
            <a:r>
              <a:rPr lang="en-US" dirty="0"/>
              <a:t>P</a:t>
            </a:r>
            <a:r>
              <a:rPr lang="en-US" dirty="0" smtClean="0"/>
              <a:t>athogens Spread?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Direct contact with others</a:t>
            </a:r>
          </a:p>
          <a:p>
            <a:pPr marL="514350" indent="-514350">
              <a:buNone/>
            </a:pPr>
            <a:r>
              <a:rPr lang="en-US" dirty="0" smtClean="0"/>
              <a:t>	*shaking hands, kissing, sexual contact.</a:t>
            </a:r>
          </a:p>
          <a:p>
            <a:pPr marL="514350" indent="-514350">
              <a:buAutoNum type="arabicPeriod" startAt="2"/>
            </a:pPr>
            <a:r>
              <a:rPr lang="en-US" dirty="0" smtClean="0"/>
              <a:t>Indirect contact with others</a:t>
            </a:r>
          </a:p>
          <a:p>
            <a:pPr marL="514350" indent="-514350">
              <a:buNone/>
            </a:pPr>
            <a:r>
              <a:rPr lang="en-US" dirty="0" smtClean="0"/>
              <a:t> 	*sharing utensils, body piercings, tattoos, contaminated needles.</a:t>
            </a:r>
          </a:p>
          <a:p>
            <a:pPr marL="514350" indent="-514350">
              <a:buNone/>
            </a:pPr>
            <a:r>
              <a:rPr lang="en-US" dirty="0" smtClean="0"/>
              <a:t>3.  Contact with contaminated food and water.</a:t>
            </a:r>
          </a:p>
          <a:p>
            <a:pPr marL="514350" indent="-514350">
              <a:buAutoNum type="arabicPeriod" startAt="4"/>
            </a:pPr>
            <a:r>
              <a:rPr lang="en-US" dirty="0" smtClean="0"/>
              <a:t>Contact with animals or insects.</a:t>
            </a:r>
          </a:p>
          <a:p>
            <a:pPr marL="514350" indent="-514350">
              <a:buNone/>
            </a:pPr>
            <a:r>
              <a:rPr lang="en-US" dirty="0" smtClean="0"/>
              <a:t>	*mosquitoes-West </a:t>
            </a:r>
            <a:r>
              <a:rPr lang="en-US" dirty="0"/>
              <a:t>N</a:t>
            </a:r>
            <a:r>
              <a:rPr lang="en-US" dirty="0" smtClean="0"/>
              <a:t>ile disease, ticks-Lyme disease, etc.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000" y="95250"/>
            <a:ext cx="8890000" cy="6667500"/>
          </a:xfrm>
          <a:prstGeom prst="rect">
            <a:avLst/>
          </a:prstGeom>
        </p:spPr>
      </p:pic>
      <p:pic>
        <p:nvPicPr>
          <p:cNvPr id="5" name="Picture 4"/>
          <p:cNvPicPr>
            <a:picLocks noChangeAspect="1"/>
          </p:cNvPicPr>
          <p:nvPr/>
        </p:nvPicPr>
        <p:blipFill>
          <a:blip r:embed="rId3"/>
          <a:stretch>
            <a:fillRect/>
          </a:stretch>
        </p:blipFill>
        <p:spPr>
          <a:xfrm>
            <a:off x="6113005" y="3211286"/>
            <a:ext cx="2903995" cy="19830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41371" cy="1143000"/>
          </a:xfrm>
        </p:spPr>
        <p:txBody>
          <a:bodyPr/>
          <a:lstStyle/>
          <a:p>
            <a:r>
              <a:rPr lang="en-US" dirty="0" smtClean="0"/>
              <a:t>Prevention</a:t>
            </a:r>
            <a:endParaRPr lang="en-US" dirty="0"/>
          </a:p>
        </p:txBody>
      </p:sp>
      <p:sp>
        <p:nvSpPr>
          <p:cNvPr id="3" name="Content Placeholder 2"/>
          <p:cNvSpPr>
            <a:spLocks noGrp="1"/>
          </p:cNvSpPr>
          <p:nvPr>
            <p:ph idx="1"/>
          </p:nvPr>
        </p:nvSpPr>
        <p:spPr>
          <a:xfrm>
            <a:off x="457200" y="1417638"/>
            <a:ext cx="5638800" cy="4708525"/>
          </a:xfrm>
        </p:spPr>
        <p:txBody>
          <a:bodyPr>
            <a:normAutofit fontScale="62500" lnSpcReduction="20000"/>
          </a:bodyPr>
          <a:lstStyle/>
          <a:p>
            <a:r>
              <a:rPr lang="en-US" dirty="0" smtClean="0"/>
              <a:t>You can carry a pathogen and not know it.</a:t>
            </a:r>
          </a:p>
          <a:p>
            <a:r>
              <a:rPr lang="en-US" dirty="0" smtClean="0"/>
              <a:t>Germs are easily spread.</a:t>
            </a:r>
          </a:p>
          <a:p>
            <a:r>
              <a:rPr lang="en-US" dirty="0" smtClean="0"/>
              <a:t>Stay home if ill.</a:t>
            </a:r>
          </a:p>
          <a:p>
            <a:r>
              <a:rPr lang="en-US" dirty="0" smtClean="0"/>
              <a:t>Practicing good hygiene (cleanliness).</a:t>
            </a:r>
          </a:p>
          <a:p>
            <a:r>
              <a:rPr lang="en-US" dirty="0" smtClean="0"/>
              <a:t>Wash your hands immediately.</a:t>
            </a:r>
          </a:p>
          <a:p>
            <a:r>
              <a:rPr lang="en-US" dirty="0" smtClean="0"/>
              <a:t>Cover your mouth when sneezing or coughing.</a:t>
            </a:r>
          </a:p>
          <a:p>
            <a:r>
              <a:rPr lang="en-US" dirty="0" smtClean="0"/>
              <a:t>Do not share eating utensils, drinks, food, or </a:t>
            </a:r>
          </a:p>
          <a:p>
            <a:pPr>
              <a:buNone/>
            </a:pPr>
            <a:r>
              <a:rPr lang="en-US" dirty="0" smtClean="0"/>
              <a:t> personal items.</a:t>
            </a:r>
          </a:p>
          <a:p>
            <a:r>
              <a:rPr lang="en-US" dirty="0" smtClean="0"/>
              <a:t>Take all medicine prescribed to finished.</a:t>
            </a:r>
          </a:p>
          <a:p>
            <a:r>
              <a:rPr lang="en-US" dirty="0" smtClean="0"/>
              <a:t>Prepare and store food safely, wipe countertop with clean sponge and cloths.</a:t>
            </a:r>
          </a:p>
          <a:p>
            <a:r>
              <a:rPr lang="en-US" dirty="0" smtClean="0"/>
              <a:t>Keep environment clean.</a:t>
            </a:r>
          </a:p>
          <a:p>
            <a:r>
              <a:rPr lang="en-US" dirty="0" smtClean="0"/>
              <a:t>Eat nutritious and healthy foods and drinks.</a:t>
            </a:r>
          </a:p>
          <a:p>
            <a:r>
              <a:rPr lang="en-US" dirty="0" smtClean="0"/>
              <a:t>Enough sleep.</a:t>
            </a:r>
          </a:p>
          <a:p>
            <a:r>
              <a:rPr lang="en-US" dirty="0" smtClean="0"/>
              <a:t>Physical Activities.</a:t>
            </a:r>
          </a:p>
          <a:p>
            <a:endParaRPr lang="en-US" dirty="0"/>
          </a:p>
        </p:txBody>
      </p:sp>
      <p:pic>
        <p:nvPicPr>
          <p:cNvPr id="4" name="Picture 3" descr="girlsneezing.jpg"/>
          <p:cNvPicPr>
            <a:picLocks noChangeAspect="1"/>
          </p:cNvPicPr>
          <p:nvPr/>
        </p:nvPicPr>
        <p:blipFill>
          <a:blip r:embed="rId2"/>
          <a:stretch>
            <a:fillRect/>
          </a:stretch>
        </p:blipFill>
        <p:spPr>
          <a:xfrm>
            <a:off x="5334000" y="544286"/>
            <a:ext cx="3429000" cy="2286000"/>
          </a:xfrm>
          <a:prstGeom prst="rect">
            <a:avLst/>
          </a:prstGeom>
        </p:spPr>
      </p:pic>
      <p:pic>
        <p:nvPicPr>
          <p:cNvPr id="5" name="Picture 4"/>
          <p:cNvPicPr>
            <a:picLocks noChangeAspect="1"/>
          </p:cNvPicPr>
          <p:nvPr/>
        </p:nvPicPr>
        <p:blipFill>
          <a:blip r:embed="rId3"/>
          <a:stretch>
            <a:fillRect/>
          </a:stretch>
        </p:blipFill>
        <p:spPr>
          <a:xfrm>
            <a:off x="5780850" y="3374572"/>
            <a:ext cx="3109149" cy="23984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Body’s Defenses Against Infection</a:t>
            </a:r>
            <a:endParaRPr lang="en-US" dirty="0"/>
          </a:p>
        </p:txBody>
      </p:sp>
      <p:pic>
        <p:nvPicPr>
          <p:cNvPr id="4" name="Content Placeholder 3" descr="germ.jpg"/>
          <p:cNvPicPr>
            <a:picLocks noGrp="1" noChangeAspect="1"/>
          </p:cNvPicPr>
          <p:nvPr>
            <p:ph idx="1"/>
          </p:nvPr>
        </p:nvPicPr>
        <p:blipFill>
          <a:blip r:embed="rId2"/>
          <a:srcRect l="-25763" r="-25763"/>
          <a:stretch>
            <a:fillRect/>
          </a:stretch>
        </p:blipFill>
        <p:spPr>
          <a:xfrm>
            <a:off x="457200" y="1672771"/>
            <a:ext cx="822960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1661</Words>
  <Application>Microsoft Office PowerPoint</Application>
  <PresentationFormat>On-screen Show (4:3)</PresentationFormat>
  <Paragraphs>187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Preventing the Spread of Disease</vt:lpstr>
      <vt:lpstr>PowerPoint Presentation</vt:lpstr>
      <vt:lpstr>PowerPoint Presentation</vt:lpstr>
      <vt:lpstr>PowerPoint Presentation</vt:lpstr>
      <vt:lpstr>Pathogens (Germs) disease causing organisms that cause harmful infections.</vt:lpstr>
      <vt:lpstr>How do Pathogens Spread?</vt:lpstr>
      <vt:lpstr>PowerPoint Presentation</vt:lpstr>
      <vt:lpstr>Prevention</vt:lpstr>
      <vt:lpstr>The Body’s Defenses Against Infection</vt:lpstr>
      <vt:lpstr>Immune System</vt:lpstr>
      <vt:lpstr>Immunity</vt:lpstr>
      <vt:lpstr>5 Major Barriers</vt:lpstr>
      <vt:lpstr>Nonspecific Immune Response</vt:lpstr>
      <vt:lpstr>Specific Immune Response</vt:lpstr>
      <vt:lpstr>Lymphatic System</vt:lpstr>
      <vt:lpstr>Antibodies and Antigens</vt:lpstr>
      <vt:lpstr>T Cells</vt:lpstr>
      <vt:lpstr>PowerPoint Presentation</vt:lpstr>
      <vt:lpstr>Common Communicable Diseases</vt:lpstr>
      <vt:lpstr>Mononucleosis</vt:lpstr>
      <vt:lpstr>Colds</vt:lpstr>
      <vt:lpstr>Flu</vt:lpstr>
      <vt:lpstr>Hepatitis</vt:lpstr>
      <vt:lpstr>Other Common Communicable Diseases</vt:lpstr>
      <vt:lpstr>STD’s (Sexually Transmitted Diseases)</vt:lpstr>
      <vt:lpstr>Chlamydia</vt:lpstr>
      <vt:lpstr>Gonorrhea</vt:lpstr>
      <vt:lpstr>Syphilis</vt:lpstr>
      <vt:lpstr>Genital Warts</vt:lpstr>
      <vt:lpstr>Hepatitis B</vt:lpstr>
      <vt:lpstr>Herpes</vt:lpstr>
      <vt:lpstr>HIV</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the Spread of Disease</dc:title>
  <dc:creator>Danielle</dc:creator>
  <cp:lastModifiedBy>Windows User</cp:lastModifiedBy>
  <cp:revision>24</cp:revision>
  <dcterms:created xsi:type="dcterms:W3CDTF">2015-09-28T02:51:23Z</dcterms:created>
  <dcterms:modified xsi:type="dcterms:W3CDTF">2015-10-16T18:47:44Z</dcterms:modified>
</cp:coreProperties>
</file>