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handoutMasterIdLst>
    <p:handoutMasterId r:id="rId16"/>
  </p:handoutMasterIdLst>
  <p:sldIdLst>
    <p:sldId id="256" r:id="rId2"/>
    <p:sldId id="258" r:id="rId3"/>
    <p:sldId id="271" r:id="rId4"/>
    <p:sldId id="270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7" r:id="rId14"/>
    <p:sldId id="25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E564-6523-9542-8AC8-590C7E81BD1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7BD2-3A60-B148-A0A2-5342483E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8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4/12/2016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4/12/2016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right.org" TargetMode="External"/><Relationship Id="rId2" Type="http://schemas.openxmlformats.org/officeDocument/2006/relationships/hyperlink" Target="http://nedawarenes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scandpg.org/disordered-eat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" y="5588000"/>
            <a:ext cx="6461760" cy="1066800"/>
          </a:xfrm>
        </p:spPr>
        <p:txBody>
          <a:bodyPr/>
          <a:lstStyle/>
          <a:p>
            <a:r>
              <a:rPr lang="en-US" dirty="0" smtClean="0"/>
              <a:t>Haley Berich</a:t>
            </a:r>
          </a:p>
          <a:p>
            <a:r>
              <a:rPr lang="en-US" dirty="0" smtClean="0"/>
              <a:t>Dietetic Intern, Harper University Hospital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5" y="303056"/>
            <a:ext cx="5048249" cy="2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 Not Otherwise Specified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495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A person showing patterns of disordered eating but does not fit within the diagnostic criteria of previously defined eating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Diabulimia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eating disorder that only affects people with type 1 diabetes</a:t>
            </a:r>
          </a:p>
          <a:p>
            <a:endParaRPr lang="en-US" dirty="0"/>
          </a:p>
          <a:p>
            <a:r>
              <a:rPr lang="en-US" dirty="0" smtClean="0"/>
              <a:t>Diabetes: metabolic disorder affecting the body’s ability to use glucose (sugar)</a:t>
            </a:r>
          </a:p>
          <a:p>
            <a:pPr lvl="1"/>
            <a:r>
              <a:rPr lang="en-US" dirty="0" smtClean="0"/>
              <a:t>Pancreas produces insulin</a:t>
            </a:r>
          </a:p>
          <a:p>
            <a:pPr lvl="1"/>
            <a:r>
              <a:rPr lang="en-US" dirty="0" smtClean="0"/>
              <a:t>Insulin helps move glucose into the cells for energy</a:t>
            </a:r>
          </a:p>
          <a:p>
            <a:pPr lvl="1"/>
            <a:r>
              <a:rPr lang="en-US" dirty="0" smtClean="0"/>
              <a:t>Type 1 vs. type 2 diabetes</a:t>
            </a:r>
          </a:p>
          <a:p>
            <a:endParaRPr lang="en-US" dirty="0"/>
          </a:p>
          <a:p>
            <a:r>
              <a:rPr lang="en-US" dirty="0" err="1" smtClean="0"/>
              <a:t>Diabulimia</a:t>
            </a:r>
            <a:r>
              <a:rPr lang="en-US" dirty="0" smtClean="0"/>
              <a:t> is characterized by misuse of insulin medication</a:t>
            </a:r>
          </a:p>
          <a:p>
            <a:r>
              <a:rPr lang="en-US" dirty="0" smtClean="0"/>
              <a:t>Does not have a specific diagnosis 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an Eating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symptoms are unique to one type of eating disorder</a:t>
            </a:r>
          </a:p>
          <a:p>
            <a:r>
              <a:rPr lang="en-US" dirty="0" smtClean="0"/>
              <a:t>Some symptoms over lap between different types</a:t>
            </a:r>
          </a:p>
          <a:p>
            <a:endParaRPr lang="en-US" dirty="0"/>
          </a:p>
          <a:p>
            <a:r>
              <a:rPr lang="en-US" dirty="0" smtClean="0"/>
              <a:t>See handout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2882805"/>
            <a:ext cx="3879850" cy="33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 and Coping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Hospitalization – inpatient</a:t>
            </a:r>
          </a:p>
          <a:p>
            <a:pPr lvl="1"/>
            <a:r>
              <a:rPr lang="en-US" dirty="0" smtClean="0"/>
              <a:t>Unstable vital signs, complications with other medical conditions, rapidly worsening symptoms, suicidal thoughts or actions</a:t>
            </a:r>
          </a:p>
          <a:p>
            <a:r>
              <a:rPr lang="en-US" dirty="0" smtClean="0"/>
              <a:t>Residential</a:t>
            </a:r>
          </a:p>
          <a:p>
            <a:pPr lvl="1"/>
            <a:r>
              <a:rPr lang="en-US" dirty="0" smtClean="0"/>
              <a:t>Patient is medically stable, but psychologically unstable</a:t>
            </a:r>
          </a:p>
          <a:p>
            <a:r>
              <a:rPr lang="en-US" dirty="0" smtClean="0"/>
              <a:t>Partial Hospitalization</a:t>
            </a:r>
          </a:p>
          <a:p>
            <a:pPr lvl="1"/>
            <a:r>
              <a:rPr lang="en-US" dirty="0" smtClean="0"/>
              <a:t>Medically and psychologically stable, but require daily medical monitoring or participating in binge eating or purging behaviors</a:t>
            </a:r>
          </a:p>
          <a:p>
            <a:r>
              <a:rPr lang="en-US" dirty="0" smtClean="0"/>
              <a:t>Outpatient </a:t>
            </a:r>
          </a:p>
          <a:p>
            <a:pPr lvl="1"/>
            <a:r>
              <a:rPr lang="en-US" dirty="0" smtClean="0"/>
              <a:t>Patient is medically and psychologically stable, and does not require daily medical monitoring</a:t>
            </a:r>
          </a:p>
          <a:p>
            <a:pPr lvl="1"/>
            <a:r>
              <a:rPr lang="en-US" dirty="0" smtClean="0"/>
              <a:t>Participate in group or individual therapy, but can live independently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http://nedawareness.org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>
                <a:hlinkClick r:id="rId3"/>
              </a:rPr>
              <a:t>www.eatright.org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http://www.scandpg.org/disordered-eating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334691"/>
            <a:ext cx="5940425" cy="3523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71500" y="2587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2663825"/>
            <a:ext cx="7620000" cy="892175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Eating Disorder: </a:t>
            </a:r>
            <a:r>
              <a:rPr lang="en-US" dirty="0" smtClean="0"/>
              <a:t>“an extreme and damaging eating behavior that can lead to sickness and even death”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44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89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Binge Eating Disorder</a:t>
            </a:r>
          </a:p>
          <a:p>
            <a:r>
              <a:rPr lang="en-US" dirty="0" smtClean="0"/>
              <a:t>Anorexia Nervosa</a:t>
            </a:r>
          </a:p>
          <a:p>
            <a:r>
              <a:rPr lang="en-US" dirty="0" smtClean="0"/>
              <a:t>Bulimia Nervosa</a:t>
            </a:r>
          </a:p>
          <a:p>
            <a:r>
              <a:rPr lang="en-US" dirty="0" smtClean="0"/>
              <a:t>Eating Disorder Not Otherwise Specified</a:t>
            </a:r>
          </a:p>
          <a:p>
            <a:r>
              <a:rPr lang="en-US" dirty="0" err="1" smtClean="0"/>
              <a:t>Diabulimia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Binge Eating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Compulsive over-eating</a:t>
            </a:r>
          </a:p>
          <a:p>
            <a:pPr lvl="1"/>
            <a:r>
              <a:rPr lang="en-US" dirty="0" smtClean="0"/>
              <a:t>Eating when not hungry</a:t>
            </a:r>
          </a:p>
          <a:p>
            <a:pPr lvl="1"/>
            <a:r>
              <a:rPr lang="en-US" dirty="0" smtClean="0"/>
              <a:t>Eating to a point of discomfort</a:t>
            </a:r>
          </a:p>
          <a:p>
            <a:r>
              <a:rPr lang="en-US" dirty="0" smtClean="0"/>
              <a:t>Most common eating disorder</a:t>
            </a:r>
          </a:p>
          <a:p>
            <a:r>
              <a:rPr lang="en-US" dirty="0" smtClean="0"/>
              <a:t>Often linked to obesity</a:t>
            </a:r>
          </a:p>
          <a:p>
            <a:endParaRPr lang="en-US" dirty="0"/>
          </a:p>
          <a:p>
            <a:r>
              <a:rPr lang="en-US" dirty="0" smtClean="0"/>
              <a:t>Obesity: “weighing more than 20% higher than what is appropriate for their height, age, and body frame”</a:t>
            </a:r>
          </a:p>
          <a:p>
            <a:pPr lvl="1"/>
            <a:r>
              <a:rPr lang="en-US" dirty="0" smtClean="0"/>
              <a:t>BMI: body mass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Anorexia Nervosa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638425"/>
          </a:xfrm>
        </p:spPr>
        <p:txBody>
          <a:bodyPr/>
          <a:lstStyle/>
          <a:p>
            <a:r>
              <a:rPr lang="en-US" dirty="0" smtClean="0"/>
              <a:t>Inadequate/extremely limited food intake</a:t>
            </a:r>
          </a:p>
          <a:p>
            <a:r>
              <a:rPr lang="en-US" dirty="0" smtClean="0"/>
              <a:t>A fear of food and/or gaining weight</a:t>
            </a:r>
          </a:p>
          <a:p>
            <a:pPr lvl="1"/>
            <a:r>
              <a:rPr lang="en-US" dirty="0" smtClean="0"/>
              <a:t>Obsession with weight</a:t>
            </a:r>
          </a:p>
          <a:p>
            <a:pPr lvl="1"/>
            <a:r>
              <a:rPr lang="en-US" dirty="0" smtClean="0"/>
              <a:t>Self-esteem based on body image</a:t>
            </a:r>
          </a:p>
          <a:p>
            <a:r>
              <a:rPr lang="en-US" dirty="0" smtClean="0"/>
              <a:t>Distorted body image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286124"/>
            <a:ext cx="3625850" cy="33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Bulimia Nervosa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over eating followed by purging</a:t>
            </a:r>
          </a:p>
          <a:p>
            <a:r>
              <a:rPr lang="en-US" dirty="0" smtClean="0"/>
              <a:t>Purge behavior varies</a:t>
            </a:r>
          </a:p>
          <a:p>
            <a:pPr lvl="1"/>
            <a:r>
              <a:rPr lang="en-US" dirty="0" smtClean="0"/>
              <a:t>Vomiting</a:t>
            </a:r>
          </a:p>
          <a:p>
            <a:pPr lvl="2"/>
            <a:r>
              <a:rPr lang="en-US" dirty="0" smtClean="0"/>
              <a:t>Damage to mouth or throat</a:t>
            </a:r>
          </a:p>
          <a:p>
            <a:pPr lvl="1"/>
            <a:r>
              <a:rPr lang="en-US" dirty="0" smtClean="0"/>
              <a:t>Laxative abuse</a:t>
            </a:r>
          </a:p>
          <a:p>
            <a:pPr lvl="1"/>
            <a:r>
              <a:rPr lang="en-US" dirty="0" smtClean="0"/>
              <a:t>Over exercise</a:t>
            </a:r>
          </a:p>
          <a:p>
            <a:r>
              <a:rPr lang="en-US" dirty="0" smtClean="0"/>
              <a:t>Typically normal body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Difference between bulimia nervosa and binge-eating disorder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Bulimia nervosa and binge-eating disorder are both characterized by over-eating, however, people with bulimia nervosa also participate in purging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155</TotalTime>
  <Words>375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Eating Disorders</vt:lpstr>
      <vt:lpstr>PowerPoint Presentation</vt:lpstr>
      <vt:lpstr>PowerPoint Presentation</vt:lpstr>
      <vt:lpstr>PowerPoint Presentation</vt:lpstr>
      <vt:lpstr>Types of Eating Disorders</vt:lpstr>
      <vt:lpstr>Binge Eating Disorder</vt:lpstr>
      <vt:lpstr>Anorexia Nervosa</vt:lpstr>
      <vt:lpstr>Bulimia Nervosa</vt:lpstr>
      <vt:lpstr>Difference between bulimia nervosa and binge-eating disorder</vt:lpstr>
      <vt:lpstr>Eating Disorder Not Otherwise Specified</vt:lpstr>
      <vt:lpstr>Diabulimia</vt:lpstr>
      <vt:lpstr>Signs of an Eating Disorder</vt:lpstr>
      <vt:lpstr>Treatment Options and Coping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Disorders</dc:title>
  <dc:creator>Haley Berich</dc:creator>
  <cp:lastModifiedBy>Windows User</cp:lastModifiedBy>
  <cp:revision>16</cp:revision>
  <cp:lastPrinted>2016-02-29T15:43:52Z</cp:lastPrinted>
  <dcterms:created xsi:type="dcterms:W3CDTF">2016-02-24T00:55:29Z</dcterms:created>
  <dcterms:modified xsi:type="dcterms:W3CDTF">2016-04-12T16:18:07Z</dcterms:modified>
</cp:coreProperties>
</file>