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49"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9232900" cy="6934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8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1347" cy="3469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9440" y="2"/>
            <a:ext cx="4001347" cy="346949"/>
          </a:xfrm>
          <a:prstGeom prst="rect">
            <a:avLst/>
          </a:prstGeom>
        </p:spPr>
        <p:txBody>
          <a:bodyPr vert="horz" lIns="91440" tIns="45720" rIns="91440" bIns="45720" rtlCol="0"/>
          <a:lstStyle>
            <a:lvl1pPr algn="r">
              <a:defRPr sz="1200"/>
            </a:lvl1pPr>
          </a:lstStyle>
          <a:p>
            <a:fld id="{452D1E91-CE6F-4241-84FF-B834F44DE541}" type="datetimeFigureOut">
              <a:rPr lang="en-US" smtClean="0"/>
              <a:t>12/7/2016</a:t>
            </a:fld>
            <a:endParaRPr lang="en-US"/>
          </a:p>
        </p:txBody>
      </p:sp>
      <p:sp>
        <p:nvSpPr>
          <p:cNvPr id="4" name="Footer Placeholder 3"/>
          <p:cNvSpPr>
            <a:spLocks noGrp="1"/>
          </p:cNvSpPr>
          <p:nvPr>
            <p:ph type="ftr" sz="quarter" idx="2"/>
          </p:nvPr>
        </p:nvSpPr>
        <p:spPr>
          <a:xfrm>
            <a:off x="0" y="6586062"/>
            <a:ext cx="4001347" cy="34694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9440" y="6586062"/>
            <a:ext cx="4001347" cy="346949"/>
          </a:xfrm>
          <a:prstGeom prst="rect">
            <a:avLst/>
          </a:prstGeom>
        </p:spPr>
        <p:txBody>
          <a:bodyPr vert="horz" lIns="91440" tIns="45720" rIns="91440" bIns="45720" rtlCol="0" anchor="b"/>
          <a:lstStyle>
            <a:lvl1pPr algn="r">
              <a:defRPr sz="1200"/>
            </a:lvl1pPr>
          </a:lstStyle>
          <a:p>
            <a:fld id="{29FD7365-6CFB-4388-A5E2-25DF9CA7BD18}" type="slidenum">
              <a:rPr lang="en-US" smtClean="0"/>
              <a:t>‹#›</a:t>
            </a:fld>
            <a:endParaRPr lang="en-US"/>
          </a:p>
        </p:txBody>
      </p:sp>
    </p:spTree>
    <p:extLst>
      <p:ext uri="{BB962C8B-B14F-4D97-AF65-F5344CB8AC3E}">
        <p14:creationId xmlns:p14="http://schemas.microsoft.com/office/powerpoint/2010/main" val="6758899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30932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607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32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6140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541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489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09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67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517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272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73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6430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00864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20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542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9709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57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2748171"/>
      </p:ext>
    </p:extLst>
  </p:cSld>
  <p:clrMap bg1="dk1" tx1="lt1" bg2="dk2"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inhalantaddictiontreatment.com/" TargetMode="External"/><Relationship Id="rId2" Type="http://schemas.openxmlformats.org/officeDocument/2006/relationships/hyperlink" Target="https://www.addictionhope.com/inhalants/" TargetMode="External"/><Relationship Id="rId1" Type="http://schemas.openxmlformats.org/officeDocument/2006/relationships/slideLayout" Target="../slideLayouts/slideLayout3.xml"/><Relationship Id="rId5" Type="http://schemas.openxmlformats.org/officeDocument/2006/relationships/hyperlink" Target="https://www.drugabuse.gov/" TargetMode="External"/><Relationship Id="rId4" Type="http://schemas.openxmlformats.org/officeDocument/2006/relationships/hyperlink" Target="http://www.drugfreeworld.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INHALANTS</a:t>
            </a:r>
            <a:br>
              <a:rPr lang="en-US" dirty="0" smtClean="0"/>
            </a:br>
            <a:r>
              <a:rPr lang="en-US" dirty="0"/>
              <a:t/>
            </a:r>
            <a:br>
              <a:rPr lang="en-US" dirty="0"/>
            </a:br>
            <a:endParaRPr lang="en-US" dirty="0"/>
          </a:p>
        </p:txBody>
      </p:sp>
      <p:sp>
        <p:nvSpPr>
          <p:cNvPr id="3" name="Subtitle 2"/>
          <p:cNvSpPr>
            <a:spLocks noGrp="1"/>
          </p:cNvSpPr>
          <p:nvPr>
            <p:ph type="subTitle" idx="1"/>
          </p:nvPr>
        </p:nvSpPr>
        <p:spPr>
          <a:xfrm>
            <a:off x="3962399" y="2814106"/>
            <a:ext cx="7197726" cy="3143250"/>
          </a:xfrm>
        </p:spPr>
        <p:txBody>
          <a:bodyPr/>
          <a:lstStyle/>
          <a:p>
            <a:r>
              <a:rPr lang="en-US" dirty="0" smtClean="0"/>
              <a:t>MALAYA DENNIS</a:t>
            </a:r>
          </a:p>
          <a:p>
            <a:r>
              <a:rPr lang="en-US" dirty="0" smtClean="0"/>
              <a:t>MS.MCLEAN</a:t>
            </a:r>
          </a:p>
          <a:p>
            <a:r>
              <a:rPr lang="en-US" dirty="0" smtClean="0"/>
              <a:t>HEALTH-4</a:t>
            </a:r>
            <a:r>
              <a:rPr lang="en-US" baseline="30000" dirty="0" smtClean="0"/>
              <a:t>TH</a:t>
            </a:r>
            <a:r>
              <a:rPr lang="en-US" dirty="0" smtClean="0"/>
              <a:t> HOUR</a:t>
            </a:r>
          </a:p>
          <a:p>
            <a:r>
              <a:rPr lang="en-US" dirty="0" smtClean="0"/>
              <a:t>12/7</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779" y="985837"/>
            <a:ext cx="3530373" cy="256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53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28"/>
            <a:ext cx="10131427" cy="1468800"/>
          </a:xfrm>
        </p:spPr>
        <p:txBody>
          <a:bodyPr>
            <a:normAutofit/>
          </a:bodyPr>
          <a:lstStyle/>
          <a:p>
            <a:r>
              <a:rPr lang="en-US" sz="7200" dirty="0" smtClean="0"/>
              <a:t>                  COST </a:t>
            </a:r>
            <a:endParaRPr lang="en-US" sz="7200" dirty="0"/>
          </a:p>
        </p:txBody>
      </p:sp>
      <p:sp>
        <p:nvSpPr>
          <p:cNvPr id="3" name="Text Placeholder 2"/>
          <p:cNvSpPr>
            <a:spLocks noGrp="1"/>
          </p:cNvSpPr>
          <p:nvPr>
            <p:ph type="body" idx="1"/>
          </p:nvPr>
        </p:nvSpPr>
        <p:spPr>
          <a:xfrm>
            <a:off x="685799" y="1532980"/>
            <a:ext cx="10131428" cy="4111362"/>
          </a:xfrm>
        </p:spPr>
        <p:txBody>
          <a:bodyPr>
            <a:normAutofit/>
          </a:bodyPr>
          <a:lstStyle/>
          <a:p>
            <a:pPr marL="342900" indent="-342900">
              <a:buFont typeface="Arial" panose="020B0604020202020204" pitchFamily="34" charset="0"/>
              <a:buChar char="•"/>
            </a:pPr>
            <a:r>
              <a:rPr lang="en-US" dirty="0"/>
              <a:t>The monetary cost for inhalants may seem insignificant at first in comparison to other drugs, but this addiction can really add up. With more and more product being purchased regularly to supplement the addiction, a serious inhalant user can end up with an expensive chemical shopping list. Some states in the U.S. have made inhalant abuse illegal and being caught using may lead to jail time or fees.</a:t>
            </a:r>
          </a:p>
        </p:txBody>
      </p:sp>
      <p:pic>
        <p:nvPicPr>
          <p:cNvPr id="4" name="Picture 3"/>
          <p:cNvPicPr>
            <a:picLocks noChangeAspect="1"/>
          </p:cNvPicPr>
          <p:nvPr/>
        </p:nvPicPr>
        <p:blipFill>
          <a:blip r:embed="rId2"/>
          <a:stretch>
            <a:fillRect/>
          </a:stretch>
        </p:blipFill>
        <p:spPr>
          <a:xfrm>
            <a:off x="3549534" y="4206240"/>
            <a:ext cx="4264428" cy="2337955"/>
          </a:xfrm>
          <a:prstGeom prst="rect">
            <a:avLst/>
          </a:prstGeom>
        </p:spPr>
      </p:pic>
    </p:spTree>
    <p:extLst>
      <p:ext uri="{BB962C8B-B14F-4D97-AF65-F5344CB8AC3E}">
        <p14:creationId xmlns:p14="http://schemas.microsoft.com/office/powerpoint/2010/main" val="3694309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428"/>
            <a:ext cx="10131427" cy="1468800"/>
          </a:xfrm>
        </p:spPr>
        <p:txBody>
          <a:bodyPr>
            <a:normAutofit/>
          </a:bodyPr>
          <a:lstStyle/>
          <a:p>
            <a:r>
              <a:rPr lang="en-US" sz="7200" dirty="0" smtClean="0"/>
              <a:t>              ADDICTIVE</a:t>
            </a:r>
            <a:endParaRPr lang="en-US" sz="7200" dirty="0"/>
          </a:p>
        </p:txBody>
      </p:sp>
      <p:sp>
        <p:nvSpPr>
          <p:cNvPr id="3" name="Text Placeholder 2"/>
          <p:cNvSpPr>
            <a:spLocks noGrp="1"/>
          </p:cNvSpPr>
          <p:nvPr>
            <p:ph type="body" idx="1"/>
          </p:nvPr>
        </p:nvSpPr>
        <p:spPr>
          <a:xfrm>
            <a:off x="685799" y="1876239"/>
            <a:ext cx="10131428" cy="860400"/>
          </a:xfrm>
        </p:spPr>
        <p:txBody>
          <a:bodyPr/>
          <a:lstStyle/>
          <a:p>
            <a:pPr marL="342900" indent="-342900">
              <a:buFont typeface="Arial" panose="020B0604020202020204" pitchFamily="34" charset="0"/>
              <a:buChar char="•"/>
            </a:pPr>
            <a:r>
              <a:rPr lang="en-US" dirty="0" smtClean="0"/>
              <a:t>Inhalants are addictive</a:t>
            </a:r>
            <a:endParaRPr lang="en-US" dirty="0"/>
          </a:p>
        </p:txBody>
      </p:sp>
      <p:pic>
        <p:nvPicPr>
          <p:cNvPr id="4" name="Picture 3"/>
          <p:cNvPicPr>
            <a:picLocks noChangeAspect="1"/>
          </p:cNvPicPr>
          <p:nvPr/>
        </p:nvPicPr>
        <p:blipFill>
          <a:blip r:embed="rId2"/>
          <a:stretch>
            <a:fillRect/>
          </a:stretch>
        </p:blipFill>
        <p:spPr>
          <a:xfrm>
            <a:off x="3557847" y="3493098"/>
            <a:ext cx="3765665" cy="2400626"/>
          </a:xfrm>
          <a:prstGeom prst="rect">
            <a:avLst/>
          </a:prstGeom>
        </p:spPr>
      </p:pic>
    </p:spTree>
    <p:extLst>
      <p:ext uri="{BB962C8B-B14F-4D97-AF65-F5344CB8AC3E}">
        <p14:creationId xmlns:p14="http://schemas.microsoft.com/office/powerpoint/2010/main" val="3614765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7" cy="1468800"/>
          </a:xfrm>
        </p:spPr>
        <p:txBody>
          <a:bodyPr>
            <a:normAutofit/>
          </a:bodyPr>
          <a:lstStyle/>
          <a:p>
            <a:r>
              <a:rPr lang="en-US" sz="7200" dirty="0" smtClean="0"/>
              <a:t>          bibliography</a:t>
            </a:r>
            <a:endParaRPr lang="en-US" sz="7200" dirty="0"/>
          </a:p>
        </p:txBody>
      </p:sp>
      <p:sp>
        <p:nvSpPr>
          <p:cNvPr id="3" name="Text Placeholder 2"/>
          <p:cNvSpPr>
            <a:spLocks noGrp="1"/>
          </p:cNvSpPr>
          <p:nvPr>
            <p:ph type="body" idx="1"/>
          </p:nvPr>
        </p:nvSpPr>
        <p:spPr>
          <a:xfrm>
            <a:off x="685799" y="1585293"/>
            <a:ext cx="10131428" cy="3543659"/>
          </a:xfrm>
        </p:spPr>
        <p:txBody>
          <a:bodyPr/>
          <a:lstStyle/>
          <a:p>
            <a:pPr marL="342900" indent="-342900">
              <a:buFont typeface="Arial" panose="020B0604020202020204" pitchFamily="34" charset="0"/>
              <a:buChar char="•"/>
            </a:pPr>
            <a:r>
              <a:rPr lang="en-US" dirty="0">
                <a:hlinkClick r:id="rId2"/>
              </a:rPr>
              <a:t>https://www.addictionhope.com/inhalants</a:t>
            </a:r>
            <a:r>
              <a:rPr lang="en-US" dirty="0" smtClean="0">
                <a:hlinkClick r:id="rId2"/>
              </a:rPr>
              <a:t>/</a:t>
            </a:r>
            <a:endParaRPr lang="en-US" dirty="0" smtClean="0"/>
          </a:p>
          <a:p>
            <a:pPr marL="342900" indent="-342900">
              <a:buFont typeface="Arial" panose="020B0604020202020204" pitchFamily="34" charset="0"/>
              <a:buChar char="•"/>
            </a:pPr>
            <a:r>
              <a:rPr lang="en-US" dirty="0">
                <a:hlinkClick r:id="rId3"/>
              </a:rPr>
              <a:t>http://www.inhalantaddictiontreatment.com</a:t>
            </a:r>
            <a:r>
              <a:rPr lang="en-US" dirty="0" smtClean="0">
                <a:hlinkClick r:id="rId3"/>
              </a:rPr>
              <a:t>/</a:t>
            </a:r>
            <a:endParaRPr lang="en-US" dirty="0" smtClean="0"/>
          </a:p>
          <a:p>
            <a:pPr marL="342900" indent="-342900">
              <a:buFont typeface="Arial" panose="020B0604020202020204" pitchFamily="34" charset="0"/>
              <a:buChar char="•"/>
            </a:pPr>
            <a:r>
              <a:rPr lang="en-US" dirty="0">
                <a:hlinkClick r:id="rId4"/>
              </a:rPr>
              <a:t>http://www.drugfreeworld.org</a:t>
            </a:r>
            <a:r>
              <a:rPr lang="en-US" dirty="0" smtClean="0">
                <a:hlinkClick r:id="rId4"/>
              </a:rPr>
              <a:t>/</a:t>
            </a:r>
            <a:r>
              <a:rPr lang="en-US" dirty="0" smtClean="0"/>
              <a:t> </a:t>
            </a:r>
          </a:p>
          <a:p>
            <a:pPr marL="342900" indent="-342900">
              <a:buFont typeface="Arial" panose="020B0604020202020204" pitchFamily="34" charset="0"/>
              <a:buChar char="•"/>
            </a:pPr>
            <a:r>
              <a:rPr lang="en-US" dirty="0">
                <a:hlinkClick r:id="rId5"/>
              </a:rPr>
              <a:t>https://</a:t>
            </a:r>
            <a:r>
              <a:rPr lang="en-US" dirty="0" smtClean="0">
                <a:hlinkClick r:id="rId5"/>
              </a:rPr>
              <a:t>www.drugabuse.gov</a:t>
            </a:r>
            <a:endParaRPr lang="en-US" dirty="0" smtClean="0"/>
          </a:p>
          <a:p>
            <a:endParaRPr lang="en-US" dirty="0"/>
          </a:p>
        </p:txBody>
      </p:sp>
    </p:spTree>
    <p:extLst>
      <p:ext uri="{BB962C8B-B14F-4D97-AF65-F5344CB8AC3E}">
        <p14:creationId xmlns:p14="http://schemas.microsoft.com/office/powerpoint/2010/main" val="311537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2"/>
            <a:ext cx="10131427" cy="1038224"/>
          </a:xfrm>
        </p:spPr>
        <p:txBody>
          <a:bodyPr>
            <a:normAutofit fontScale="90000"/>
          </a:bodyPr>
          <a:lstStyle/>
          <a:p>
            <a:r>
              <a:rPr lang="en-US" dirty="0" smtClean="0"/>
              <a:t>                           </a:t>
            </a:r>
            <a:r>
              <a:rPr lang="en-US" sz="8000" dirty="0" smtClean="0"/>
              <a:t>STREET NAMES</a:t>
            </a:r>
            <a:endParaRPr lang="en-US" sz="8000" dirty="0"/>
          </a:p>
        </p:txBody>
      </p:sp>
      <p:sp>
        <p:nvSpPr>
          <p:cNvPr id="3" name="Text Placeholder 2"/>
          <p:cNvSpPr>
            <a:spLocks noGrp="1"/>
          </p:cNvSpPr>
          <p:nvPr>
            <p:ph type="body" idx="1"/>
          </p:nvPr>
        </p:nvSpPr>
        <p:spPr>
          <a:xfrm>
            <a:off x="685800" y="1971675"/>
            <a:ext cx="4810125" cy="3067050"/>
          </a:xfrm>
        </p:spPr>
        <p:txBody>
          <a:bodyPr>
            <a:normAutofit lnSpcReduction="10000"/>
          </a:bodyPr>
          <a:lstStyle/>
          <a:p>
            <a:pPr>
              <a:buFont typeface="Arial" panose="020B0604020202020204" pitchFamily="34" charset="0"/>
              <a:buChar char="•"/>
            </a:pPr>
            <a:r>
              <a:rPr lang="en-US" dirty="0">
                <a:latin typeface="Arial" panose="020B0604020202020204" pitchFamily="34" charset="0"/>
              </a:rPr>
              <a:t>Air blast </a:t>
            </a:r>
            <a:r>
              <a:rPr lang="en-US" dirty="0" smtClean="0">
                <a:latin typeface="Arial" panose="020B0604020202020204" pitchFamily="34" charset="0"/>
              </a:rPr>
              <a:t>–term for inhalants</a:t>
            </a:r>
            <a:endParaRPr lang="en-US" dirty="0">
              <a:latin typeface="Arial" panose="020B0604020202020204" pitchFamily="34" charset="0"/>
            </a:endParaRPr>
          </a:p>
          <a:p>
            <a:pPr>
              <a:buFont typeface="Arial" panose="020B0604020202020204" pitchFamily="34" charset="0"/>
              <a:buChar char="•"/>
            </a:pPr>
            <a:r>
              <a:rPr lang="en-US" dirty="0">
                <a:latin typeface="Arial" panose="020B0604020202020204" pitchFamily="34" charset="0"/>
              </a:rPr>
              <a:t>Bagging </a:t>
            </a:r>
            <a:r>
              <a:rPr lang="en-US" dirty="0" smtClean="0">
                <a:latin typeface="Arial" panose="020B0604020202020204" pitchFamily="34" charset="0"/>
              </a:rPr>
              <a:t>–using inhalants</a:t>
            </a:r>
            <a:endParaRPr lang="en-US" dirty="0">
              <a:latin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rPr>
              <a:t>Bang- injecting inhalants</a:t>
            </a:r>
            <a:endParaRPr lang="en-US" dirty="0">
              <a:latin typeface="Arial" panose="020B0604020202020204" pitchFamily="34" charset="0"/>
            </a:endParaRPr>
          </a:p>
          <a:p>
            <a:pPr>
              <a:buFont typeface="Arial" panose="020B0604020202020204" pitchFamily="34" charset="0"/>
              <a:buChar char="•"/>
            </a:pPr>
            <a:r>
              <a:rPr lang="en-US" dirty="0">
                <a:latin typeface="Arial" panose="020B0604020202020204" pitchFamily="34" charset="0"/>
              </a:rPr>
              <a:t>Bullet bolt </a:t>
            </a:r>
            <a:r>
              <a:rPr lang="en-US" dirty="0" smtClean="0">
                <a:latin typeface="Arial" panose="020B0604020202020204" pitchFamily="34" charset="0"/>
              </a:rPr>
              <a:t>–term for inhalants</a:t>
            </a:r>
            <a:endParaRPr lang="en-US" dirty="0">
              <a:latin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rPr>
              <a:t>Highball </a:t>
            </a:r>
            <a:r>
              <a:rPr lang="en-US" dirty="0">
                <a:latin typeface="Arial" panose="020B0604020202020204" pitchFamily="34" charset="0"/>
              </a:rPr>
              <a:t>– term for inhalants</a:t>
            </a:r>
          </a:p>
          <a:p>
            <a:pPr>
              <a:buFont typeface="Arial" panose="020B0604020202020204" pitchFamily="34" charset="0"/>
              <a:buChar char="•"/>
            </a:pPr>
            <a:r>
              <a:rPr lang="en-US" dirty="0" smtClean="0">
                <a:latin typeface="Arial" panose="020B0604020202020204" pitchFamily="34" charset="0"/>
              </a:rPr>
              <a:t>Huffing </a:t>
            </a:r>
            <a:r>
              <a:rPr lang="en-US" dirty="0">
                <a:latin typeface="Arial" panose="020B0604020202020204" pitchFamily="34" charset="0"/>
              </a:rPr>
              <a:t>– to sniff inhalant</a:t>
            </a:r>
          </a:p>
          <a:p>
            <a:pPr>
              <a:buFont typeface="Arial" panose="020B0604020202020204" pitchFamily="34" charset="0"/>
              <a:buChar char="•"/>
            </a:pPr>
            <a:r>
              <a:rPr lang="en-US" dirty="0" err="1">
                <a:latin typeface="Arial" panose="020B0604020202020204" pitchFamily="34" charset="0"/>
              </a:rPr>
              <a:t>Glading</a:t>
            </a:r>
            <a:r>
              <a:rPr lang="en-US" dirty="0">
                <a:latin typeface="Arial" panose="020B0604020202020204" pitchFamily="34" charset="0"/>
              </a:rPr>
              <a:t> – to use </a:t>
            </a:r>
            <a:r>
              <a:rPr lang="en-US" dirty="0" smtClean="0">
                <a:latin typeface="Arial" panose="020B0604020202020204" pitchFamily="34" charset="0"/>
              </a:rPr>
              <a:t>inhalant</a:t>
            </a:r>
            <a:endParaRPr lang="en-US" dirty="0">
              <a:latin typeface="Arial" panose="020B0604020202020204" pitchFamily="34" charset="0"/>
            </a:endParaRPr>
          </a:p>
          <a:p>
            <a:pPr marL="342900" indent="-342900">
              <a:buFont typeface="Arial" panose="020B0604020202020204" pitchFamily="34" charset="0"/>
              <a:buChar char="•"/>
            </a:pPr>
            <a:endParaRPr lang="en-US" dirty="0">
              <a:solidFill>
                <a:srgbClr val="222222"/>
              </a:solidFill>
              <a:latin typeface="Arial" panose="020B0604020202020204" pitchFamily="34" charset="0"/>
            </a:endParaRPr>
          </a:p>
          <a:p>
            <a:pPr marL="342900" indent="-342900">
              <a:buFont typeface="Arial" panose="020B0604020202020204" pitchFamily="34" charset="0"/>
              <a:buChar char="•"/>
            </a:pPr>
            <a:endParaRPr lang="en-US" dirty="0"/>
          </a:p>
        </p:txBody>
      </p:sp>
      <p:pic>
        <p:nvPicPr>
          <p:cNvPr id="1026" name="Picture 2" descr="Image result for inhalants d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3624262"/>
            <a:ext cx="376237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55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94006"/>
            <a:ext cx="10721976" cy="872894"/>
          </a:xfrm>
        </p:spPr>
        <p:txBody>
          <a:bodyPr>
            <a:normAutofit fontScale="90000"/>
          </a:bodyPr>
          <a:lstStyle/>
          <a:p>
            <a:r>
              <a:rPr lang="en-US" dirty="0" smtClean="0"/>
              <a:t>                                  </a:t>
            </a:r>
            <a:r>
              <a:rPr lang="en-US" sz="6600" dirty="0" smtClean="0"/>
              <a:t>What is it?</a:t>
            </a:r>
            <a:endParaRPr lang="en-US" sz="6600" dirty="0"/>
          </a:p>
        </p:txBody>
      </p:sp>
      <p:sp>
        <p:nvSpPr>
          <p:cNvPr id="3" name="Text Placeholder 2"/>
          <p:cNvSpPr>
            <a:spLocks noGrp="1"/>
          </p:cNvSpPr>
          <p:nvPr>
            <p:ph type="body" idx="1"/>
          </p:nvPr>
        </p:nvSpPr>
        <p:spPr>
          <a:xfrm>
            <a:off x="1276349" y="2167530"/>
            <a:ext cx="6972301" cy="3242670"/>
          </a:xfrm>
        </p:spPr>
        <p:txBody>
          <a:bodyPr>
            <a:normAutofit fontScale="92500" lnSpcReduction="10000"/>
          </a:bodyPr>
          <a:lstStyle/>
          <a:p>
            <a:r>
              <a:rPr lang="en-US" dirty="0" smtClean="0"/>
              <a:t>INHALANTS ARE MOSTLY EVERYDAY ITEMS THAT WE USE.</a:t>
            </a:r>
          </a:p>
          <a:p>
            <a:r>
              <a:rPr lang="en-US" sz="3200" dirty="0" smtClean="0"/>
              <a:t>INCLUDING:</a:t>
            </a:r>
          </a:p>
          <a:p>
            <a:pPr marL="457200" indent="-457200">
              <a:buFont typeface="Arial" panose="020B0604020202020204" pitchFamily="34" charset="0"/>
              <a:buChar char="•"/>
            </a:pPr>
            <a:r>
              <a:rPr lang="en-US" sz="3200" dirty="0" smtClean="0"/>
              <a:t>GLUE </a:t>
            </a:r>
          </a:p>
          <a:p>
            <a:pPr marL="457200" indent="-457200">
              <a:buFont typeface="Arial" panose="020B0604020202020204" pitchFamily="34" charset="0"/>
              <a:buChar char="•"/>
            </a:pPr>
            <a:r>
              <a:rPr lang="en-US" sz="3200" dirty="0" smtClean="0"/>
              <a:t>PAINT</a:t>
            </a:r>
          </a:p>
          <a:p>
            <a:pPr marL="457200" indent="-457200">
              <a:buFont typeface="Arial" panose="020B0604020202020204" pitchFamily="34" charset="0"/>
              <a:buChar char="•"/>
            </a:pPr>
            <a:r>
              <a:rPr lang="en-US" sz="3200" dirty="0" smtClean="0"/>
              <a:t>GASOLINE</a:t>
            </a:r>
          </a:p>
          <a:p>
            <a:pPr marL="457200" indent="-457200">
              <a:buFont typeface="Arial" panose="020B0604020202020204" pitchFamily="34" charset="0"/>
              <a:buChar char="•"/>
            </a:pPr>
            <a:r>
              <a:rPr lang="en-US" sz="3200" dirty="0" smtClean="0"/>
              <a:t>LIGHTER FLUID</a:t>
            </a:r>
          </a:p>
          <a:p>
            <a:endParaRPr lang="en-US" sz="3200" dirty="0"/>
          </a:p>
        </p:txBody>
      </p:sp>
      <p:pic>
        <p:nvPicPr>
          <p:cNvPr id="4" name="Picture 3"/>
          <p:cNvPicPr>
            <a:picLocks noChangeAspect="1"/>
          </p:cNvPicPr>
          <p:nvPr/>
        </p:nvPicPr>
        <p:blipFill>
          <a:blip r:embed="rId2"/>
          <a:stretch>
            <a:fillRect/>
          </a:stretch>
        </p:blipFill>
        <p:spPr>
          <a:xfrm>
            <a:off x="6046789" y="2674966"/>
            <a:ext cx="3421937" cy="2227797"/>
          </a:xfrm>
          <a:prstGeom prst="rect">
            <a:avLst/>
          </a:prstGeom>
        </p:spPr>
      </p:pic>
    </p:spTree>
    <p:extLst>
      <p:ext uri="{BB962C8B-B14F-4D97-AF65-F5344CB8AC3E}">
        <p14:creationId xmlns:p14="http://schemas.microsoft.com/office/powerpoint/2010/main" val="413834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6" y="384406"/>
            <a:ext cx="10131427" cy="901469"/>
          </a:xfrm>
        </p:spPr>
        <p:txBody>
          <a:bodyPr>
            <a:normAutofit fontScale="90000"/>
          </a:bodyPr>
          <a:lstStyle/>
          <a:p>
            <a:r>
              <a:rPr lang="en-US" dirty="0" smtClean="0"/>
              <a:t>                       </a:t>
            </a:r>
            <a:r>
              <a:rPr lang="en-US" sz="6000" dirty="0" smtClean="0"/>
              <a:t>HOW IS IT USED?</a:t>
            </a:r>
            <a:endParaRPr lang="en-US" sz="6000" dirty="0"/>
          </a:p>
        </p:txBody>
      </p:sp>
      <p:sp>
        <p:nvSpPr>
          <p:cNvPr id="3" name="Text Placeholder 2"/>
          <p:cNvSpPr>
            <a:spLocks noGrp="1"/>
          </p:cNvSpPr>
          <p:nvPr>
            <p:ph type="body" idx="1"/>
          </p:nvPr>
        </p:nvSpPr>
        <p:spPr>
          <a:xfrm>
            <a:off x="981075" y="2567581"/>
            <a:ext cx="10131428" cy="3671294"/>
          </a:xfrm>
        </p:spPr>
        <p:txBody>
          <a:bodyPr>
            <a:normAutofit/>
          </a:bodyPr>
          <a:lstStyle/>
          <a:p>
            <a:pPr marL="342900" indent="-342900">
              <a:buFont typeface="Arial" panose="020B0604020202020204" pitchFamily="34" charset="0"/>
              <a:buChar char="•"/>
            </a:pPr>
            <a:r>
              <a:rPr lang="en-US" dirty="0"/>
              <a:t>Abusers of inhalants breathe them in through the nose or mouth in a variety of ways </a:t>
            </a:r>
            <a:r>
              <a:rPr lang="en-US" dirty="0" smtClean="0"/>
              <a:t>known </a:t>
            </a:r>
            <a:r>
              <a:rPr lang="en-US" dirty="0"/>
              <a:t>as “huffing</a:t>
            </a:r>
            <a:r>
              <a:rPr lang="en-US" dirty="0" smtClean="0"/>
              <a:t>”. </a:t>
            </a:r>
            <a:r>
              <a:rPr lang="en-US" dirty="0"/>
              <a:t>They may sniff or snort fumes from a container or dispenser </a:t>
            </a:r>
            <a:r>
              <a:rPr lang="en-US" dirty="0" smtClean="0"/>
              <a:t>, </a:t>
            </a:r>
            <a:r>
              <a:rPr lang="en-US" dirty="0"/>
              <a:t>spray </a:t>
            </a:r>
            <a:r>
              <a:rPr lang="en-US" dirty="0" smtClean="0"/>
              <a:t>aerosols </a:t>
            </a:r>
            <a:r>
              <a:rPr lang="en-US" dirty="0"/>
              <a:t>directly into their nose or mouth, or place a chemical-soaked rag in their mouth. Abusers may also inhale fumes from a balloon or a plastic or paper bag. Although the high produced by inhalants usually lasts just a few minutes, abusers often try to prolong it by continuing to inhale repeatedly over several hours.</a:t>
            </a:r>
          </a:p>
        </p:txBody>
      </p:sp>
      <p:pic>
        <p:nvPicPr>
          <p:cNvPr id="4" name="Picture 3"/>
          <p:cNvPicPr>
            <a:picLocks noChangeAspect="1"/>
          </p:cNvPicPr>
          <p:nvPr/>
        </p:nvPicPr>
        <p:blipFill>
          <a:blip r:embed="rId2"/>
          <a:stretch>
            <a:fillRect/>
          </a:stretch>
        </p:blipFill>
        <p:spPr>
          <a:xfrm>
            <a:off x="6556922" y="4630190"/>
            <a:ext cx="3917114" cy="1989598"/>
          </a:xfrm>
          <a:prstGeom prst="rect">
            <a:avLst/>
          </a:prstGeom>
        </p:spPr>
      </p:pic>
    </p:spTree>
    <p:extLst>
      <p:ext uri="{BB962C8B-B14F-4D97-AF65-F5344CB8AC3E}">
        <p14:creationId xmlns:p14="http://schemas.microsoft.com/office/powerpoint/2010/main" val="1842292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8580"/>
            <a:ext cx="6164653" cy="979714"/>
          </a:xfrm>
        </p:spPr>
        <p:txBody>
          <a:bodyPr>
            <a:normAutofit/>
          </a:bodyPr>
          <a:lstStyle/>
          <a:p>
            <a:r>
              <a:rPr lang="en-US" sz="4400" dirty="0" smtClean="0"/>
              <a:t>WHAT DOES IT LOOK LIKE?</a:t>
            </a:r>
            <a:endParaRPr lang="en-US" sz="4400" dirty="0"/>
          </a:p>
        </p:txBody>
      </p:sp>
      <p:sp>
        <p:nvSpPr>
          <p:cNvPr id="4" name="Text Placeholder 3"/>
          <p:cNvSpPr>
            <a:spLocks noGrp="1"/>
          </p:cNvSpPr>
          <p:nvPr>
            <p:ph type="body" sz="half" idx="2"/>
          </p:nvPr>
        </p:nvSpPr>
        <p:spPr>
          <a:xfrm>
            <a:off x="685800" y="1595535"/>
            <a:ext cx="6164653" cy="1264043"/>
          </a:xfrm>
        </p:spPr>
        <p:txBody>
          <a:bodyPr/>
          <a:lstStyle/>
          <a:p>
            <a:pPr marL="285750" indent="-285750">
              <a:buFont typeface="Arial" panose="020B0604020202020204" pitchFamily="34" charset="0"/>
              <a:buChar char="•"/>
            </a:pPr>
            <a:r>
              <a:rPr lang="en-US" dirty="0" smtClean="0"/>
              <a:t> </a:t>
            </a:r>
            <a:r>
              <a:rPr lang="en-US" b="1" dirty="0">
                <a:latin typeface="arial" panose="020B0604020202020204" pitchFamily="34" charset="0"/>
              </a:rPr>
              <a:t>Inhalants</a:t>
            </a:r>
            <a:r>
              <a:rPr lang="en-US" dirty="0">
                <a:latin typeface="arial" panose="020B0604020202020204" pitchFamily="34" charset="0"/>
              </a:rPr>
              <a:t> include chemicals found in such household products as aerosol sprays, cleaning fluids, glue, paint, paint thinner, nail polish </a:t>
            </a:r>
            <a:r>
              <a:rPr lang="en-US" dirty="0" smtClean="0">
                <a:latin typeface="arial" panose="020B0604020202020204" pitchFamily="34" charset="0"/>
              </a:rPr>
              <a:t>remover, and lighter </a:t>
            </a:r>
            <a:r>
              <a:rPr lang="en-US" dirty="0">
                <a:latin typeface="arial" panose="020B0604020202020204" pitchFamily="34" charset="0"/>
              </a:rPr>
              <a:t>fuel. They are sniffed or “huffed”</a:t>
            </a:r>
            <a:endParaRPr lang="en-US" dirty="0"/>
          </a:p>
        </p:txBody>
      </p:sp>
      <p:pic>
        <p:nvPicPr>
          <p:cNvPr id="3076" name="Picture 4" descr="Image result for WHAT DO INHALANTS LOOK 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579" y="625152"/>
            <a:ext cx="3613992" cy="2349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WHAT DO INHALANTS LOOK L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579" y="2974750"/>
            <a:ext cx="3613992" cy="174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48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66502"/>
            <a:ext cx="10131427" cy="1379913"/>
          </a:xfrm>
        </p:spPr>
        <p:txBody>
          <a:bodyPr>
            <a:normAutofit fontScale="90000"/>
          </a:bodyPr>
          <a:lstStyle/>
          <a:p>
            <a:r>
              <a:rPr lang="en-US" dirty="0" smtClean="0"/>
              <a:t>                                 </a:t>
            </a:r>
            <a:r>
              <a:rPr lang="en-US" sz="9600" dirty="0" smtClean="0"/>
              <a:t>ORIGIN</a:t>
            </a:r>
            <a:endParaRPr lang="en-US" sz="9600" dirty="0"/>
          </a:p>
        </p:txBody>
      </p:sp>
      <p:sp>
        <p:nvSpPr>
          <p:cNvPr id="3" name="Text Placeholder 2"/>
          <p:cNvSpPr>
            <a:spLocks noGrp="1"/>
          </p:cNvSpPr>
          <p:nvPr>
            <p:ph type="body" idx="1"/>
          </p:nvPr>
        </p:nvSpPr>
        <p:spPr>
          <a:xfrm>
            <a:off x="768926" y="1446415"/>
            <a:ext cx="10131428" cy="3433156"/>
          </a:xfrm>
        </p:spPr>
        <p:txBody>
          <a:bodyPr>
            <a:normAutofit lnSpcReduction="10000"/>
          </a:bodyPr>
          <a:lstStyle/>
          <a:p>
            <a:pPr marL="342900" indent="-342900">
              <a:buFont typeface="Arial" panose="020B0604020202020204" pitchFamily="34" charset="0"/>
              <a:buChar char="•"/>
            </a:pPr>
            <a:r>
              <a:rPr lang="en-US" dirty="0" smtClean="0"/>
              <a:t>Use </a:t>
            </a:r>
            <a:r>
              <a:rPr lang="en-US" dirty="0"/>
              <a:t>of these substances began in </a:t>
            </a:r>
            <a:r>
              <a:rPr lang="en-US" b="1" u="sng" dirty="0"/>
              <a:t>ancient times</a:t>
            </a:r>
            <a:r>
              <a:rPr lang="en-US" dirty="0"/>
              <a:t>, when people inhaled spices, oils and chemical vapors to alter mental states, but the first notable use of </a:t>
            </a:r>
            <a:r>
              <a:rPr lang="en-US" b="1" dirty="0"/>
              <a:t>inhalants</a:t>
            </a:r>
            <a:r>
              <a:rPr lang="en-US" dirty="0"/>
              <a:t> in the US began in the 1800s, when groups of people began using nitrous oxide for recreational use</a:t>
            </a:r>
            <a:r>
              <a:rPr lang="en-US" dirty="0" smtClean="0"/>
              <a:t>.</a:t>
            </a:r>
          </a:p>
          <a:p>
            <a:pPr marL="342900" indent="-342900">
              <a:buFont typeface="Arial" panose="020B0604020202020204" pitchFamily="34" charset="0"/>
              <a:buChar char="•"/>
            </a:pPr>
            <a:r>
              <a:rPr lang="en-US" dirty="0" smtClean="0"/>
              <a:t>The </a:t>
            </a:r>
            <a:r>
              <a:rPr lang="en-US" dirty="0"/>
              <a:t>intoxicating effects were as pleasant as those of alcohol, but users discovered that inhalants seemed to have safer effects (in fact, scientists discovered that nitrous oxide can numb pain during surgery, so they now use it as an anesthetic). People continued to abuse inhalants for euphoric highs into the twentieth century, so many people in the 1940s inhaled household items to get high. By the 1950s, inhalant use became widespread, particularly the use of gasoline</a:t>
            </a:r>
          </a:p>
        </p:txBody>
      </p:sp>
      <p:pic>
        <p:nvPicPr>
          <p:cNvPr id="4" name="Picture 3"/>
          <p:cNvPicPr>
            <a:picLocks noChangeAspect="1"/>
          </p:cNvPicPr>
          <p:nvPr/>
        </p:nvPicPr>
        <p:blipFill>
          <a:blip r:embed="rId2"/>
          <a:stretch>
            <a:fillRect/>
          </a:stretch>
        </p:blipFill>
        <p:spPr>
          <a:xfrm>
            <a:off x="4256288" y="4455621"/>
            <a:ext cx="2493645" cy="2286000"/>
          </a:xfrm>
          <a:prstGeom prst="rect">
            <a:avLst/>
          </a:prstGeom>
        </p:spPr>
      </p:pic>
    </p:spTree>
    <p:extLst>
      <p:ext uri="{BB962C8B-B14F-4D97-AF65-F5344CB8AC3E}">
        <p14:creationId xmlns:p14="http://schemas.microsoft.com/office/powerpoint/2010/main" val="2419819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65" y="648508"/>
            <a:ext cx="10131427" cy="1468800"/>
          </a:xfrm>
        </p:spPr>
        <p:txBody>
          <a:bodyPr>
            <a:normAutofit/>
          </a:bodyPr>
          <a:lstStyle/>
          <a:p>
            <a:r>
              <a:rPr lang="en-US" dirty="0" smtClean="0"/>
              <a:t>              </a:t>
            </a:r>
            <a:r>
              <a:rPr lang="en-US" sz="6000" dirty="0" smtClean="0"/>
              <a:t>SHORT TERM EFFECTS</a:t>
            </a:r>
            <a:endParaRPr lang="en-US" sz="6000" dirty="0"/>
          </a:p>
        </p:txBody>
      </p:sp>
      <p:sp>
        <p:nvSpPr>
          <p:cNvPr id="3" name="Text Placeholder 2"/>
          <p:cNvSpPr>
            <a:spLocks noGrp="1"/>
          </p:cNvSpPr>
          <p:nvPr>
            <p:ph type="body" idx="1"/>
          </p:nvPr>
        </p:nvSpPr>
        <p:spPr>
          <a:xfrm>
            <a:off x="793864" y="2308499"/>
            <a:ext cx="10131428" cy="4059049"/>
          </a:xfrm>
        </p:spPr>
        <p:txBody>
          <a:bodyPr>
            <a:normAutofit/>
          </a:bodyPr>
          <a:lstStyle/>
          <a:p>
            <a:pPr marL="342900" indent="-342900">
              <a:buFont typeface="Arial" panose="020B0604020202020204" pitchFamily="34" charset="0"/>
              <a:buChar char="•"/>
            </a:pPr>
            <a:r>
              <a:rPr lang="en-US" dirty="0" smtClean="0">
                <a:latin typeface="verdana" panose="020B0604030504040204" pitchFamily="34" charset="0"/>
              </a:rPr>
              <a:t>SLURRED SPEECH</a:t>
            </a:r>
          </a:p>
          <a:p>
            <a:pPr marL="342900" indent="-342900">
              <a:buFont typeface="Arial" panose="020B0604020202020204" pitchFamily="34" charset="0"/>
              <a:buChar char="•"/>
            </a:pPr>
            <a:r>
              <a:rPr lang="en-US" dirty="0" smtClean="0">
                <a:latin typeface="verdana" panose="020B0604030504040204" pitchFamily="34" charset="0"/>
              </a:rPr>
              <a:t>Drunk</a:t>
            </a:r>
            <a:r>
              <a:rPr lang="en-US" dirty="0">
                <a:latin typeface="verdana" panose="020B0604030504040204" pitchFamily="34" charset="0"/>
              </a:rPr>
              <a:t>, dizzy or dazed appearance</a:t>
            </a:r>
          </a:p>
          <a:p>
            <a:pPr marL="342900" indent="-342900">
              <a:buFont typeface="Arial" panose="020B0604020202020204" pitchFamily="34" charset="0"/>
              <a:buChar char="•"/>
            </a:pPr>
            <a:r>
              <a:rPr lang="en-US" dirty="0">
                <a:latin typeface="verdana" panose="020B0604030504040204" pitchFamily="34" charset="0"/>
              </a:rPr>
              <a:t>Inability to coordinate movement</a:t>
            </a:r>
          </a:p>
          <a:p>
            <a:pPr marL="342900" indent="-342900">
              <a:buFont typeface="Arial" panose="020B0604020202020204" pitchFamily="34" charset="0"/>
              <a:buChar char="•"/>
            </a:pPr>
            <a:r>
              <a:rPr lang="en-US" dirty="0">
                <a:latin typeface="verdana" panose="020B0604030504040204" pitchFamily="34" charset="0"/>
              </a:rPr>
              <a:t>Hallucinations and delusions</a:t>
            </a:r>
          </a:p>
          <a:p>
            <a:pPr marL="342900" indent="-342900">
              <a:buFont typeface="Arial" panose="020B0604020202020204" pitchFamily="34" charset="0"/>
              <a:buChar char="•"/>
            </a:pPr>
            <a:r>
              <a:rPr lang="en-US" dirty="0">
                <a:latin typeface="verdana" panose="020B0604030504040204" pitchFamily="34" charset="0"/>
              </a:rPr>
              <a:t>Hostility</a:t>
            </a:r>
          </a:p>
          <a:p>
            <a:pPr>
              <a:buFont typeface="Arial" panose="020B0604020202020204" pitchFamily="34" charset="0"/>
              <a:buChar char="•"/>
            </a:pPr>
            <a:r>
              <a:rPr lang="en-US" dirty="0" smtClean="0">
                <a:latin typeface="verdana" panose="020B0604030504040204" pitchFamily="34" charset="0"/>
              </a:rPr>
              <a:t>   Apathy</a:t>
            </a:r>
            <a:endParaRPr lang="en-US" dirty="0">
              <a:latin typeface="verdana" panose="020B0604030504040204" pitchFamily="34" charset="0"/>
            </a:endParaRPr>
          </a:p>
          <a:p>
            <a:endParaRPr lang="en-US" dirty="0"/>
          </a:p>
        </p:txBody>
      </p:sp>
      <p:pic>
        <p:nvPicPr>
          <p:cNvPr id="4" name="Picture 3"/>
          <p:cNvPicPr>
            <a:picLocks noChangeAspect="1"/>
          </p:cNvPicPr>
          <p:nvPr/>
        </p:nvPicPr>
        <p:blipFill>
          <a:blip r:embed="rId2"/>
          <a:stretch>
            <a:fillRect/>
          </a:stretch>
        </p:blipFill>
        <p:spPr>
          <a:xfrm>
            <a:off x="6384174" y="3936409"/>
            <a:ext cx="3464329" cy="2431139"/>
          </a:xfrm>
          <a:prstGeom prst="rect">
            <a:avLst/>
          </a:prstGeom>
        </p:spPr>
      </p:pic>
    </p:spTree>
    <p:extLst>
      <p:ext uri="{BB962C8B-B14F-4D97-AF65-F5344CB8AC3E}">
        <p14:creationId xmlns:p14="http://schemas.microsoft.com/office/powerpoint/2010/main" val="2937255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131427" cy="1529542"/>
          </a:xfrm>
        </p:spPr>
        <p:txBody>
          <a:bodyPr>
            <a:normAutofit/>
          </a:bodyPr>
          <a:lstStyle/>
          <a:p>
            <a:r>
              <a:rPr lang="en-US" sz="6600" dirty="0" smtClean="0"/>
              <a:t>      Long term effects</a:t>
            </a:r>
            <a:endParaRPr lang="en-US" sz="6600" dirty="0"/>
          </a:p>
        </p:txBody>
      </p:sp>
      <p:sp>
        <p:nvSpPr>
          <p:cNvPr id="3" name="Text Placeholder 2"/>
          <p:cNvSpPr>
            <a:spLocks noGrp="1"/>
          </p:cNvSpPr>
          <p:nvPr>
            <p:ph type="body" idx="1"/>
          </p:nvPr>
        </p:nvSpPr>
        <p:spPr>
          <a:xfrm>
            <a:off x="685799" y="1651795"/>
            <a:ext cx="10131428" cy="4117237"/>
          </a:xfrm>
        </p:spPr>
        <p:txBody>
          <a:bodyPr>
            <a:normAutofit fontScale="92500" lnSpcReduction="20000"/>
          </a:bodyPr>
          <a:lstStyle/>
          <a:p>
            <a:pPr>
              <a:buFont typeface="Arial" panose="020B0604020202020204" pitchFamily="34" charset="0"/>
              <a:buChar char="•"/>
            </a:pPr>
            <a:r>
              <a:rPr lang="en-US" dirty="0">
                <a:latin typeface="verdana" panose="020B0604030504040204" pitchFamily="34" charset="0"/>
              </a:rPr>
              <a:t>Muscle weakness</a:t>
            </a:r>
          </a:p>
          <a:p>
            <a:pPr>
              <a:buFont typeface="Arial" panose="020B0604020202020204" pitchFamily="34" charset="0"/>
              <a:buChar char="•"/>
            </a:pPr>
            <a:r>
              <a:rPr lang="en-US" dirty="0">
                <a:latin typeface="verdana" panose="020B0604030504040204" pitchFamily="34" charset="0"/>
              </a:rPr>
              <a:t>Disorientation</a:t>
            </a:r>
          </a:p>
          <a:p>
            <a:pPr>
              <a:buFont typeface="Arial" panose="020B0604020202020204" pitchFamily="34" charset="0"/>
              <a:buChar char="•"/>
            </a:pPr>
            <a:r>
              <a:rPr lang="en-US" dirty="0">
                <a:latin typeface="verdana" panose="020B0604030504040204" pitchFamily="34" charset="0"/>
              </a:rPr>
              <a:t>Lack of coordination</a:t>
            </a:r>
          </a:p>
          <a:p>
            <a:pPr>
              <a:buFont typeface="Arial" panose="020B0604020202020204" pitchFamily="34" charset="0"/>
              <a:buChar char="•"/>
            </a:pPr>
            <a:r>
              <a:rPr lang="en-US" dirty="0">
                <a:latin typeface="verdana" panose="020B0604030504040204" pitchFamily="34" charset="0"/>
              </a:rPr>
              <a:t>Irritability</a:t>
            </a:r>
          </a:p>
          <a:p>
            <a:pPr>
              <a:buFont typeface="Arial" panose="020B0604020202020204" pitchFamily="34" charset="0"/>
              <a:buChar char="•"/>
            </a:pPr>
            <a:r>
              <a:rPr lang="en-US" dirty="0">
                <a:latin typeface="verdana" panose="020B0604030504040204" pitchFamily="34" charset="0"/>
              </a:rPr>
              <a:t>Depression</a:t>
            </a:r>
          </a:p>
          <a:p>
            <a:pPr>
              <a:buFont typeface="Arial" panose="020B0604020202020204" pitchFamily="34" charset="0"/>
              <a:buChar char="•"/>
            </a:pPr>
            <a:r>
              <a:rPr lang="en-US" dirty="0">
                <a:latin typeface="verdana" panose="020B0604030504040204" pitchFamily="34" charset="0"/>
              </a:rPr>
              <a:t>Serious and sometimes irreversible damage to the heart, liver, kidneys, lungs and brain</a:t>
            </a:r>
          </a:p>
          <a:p>
            <a:pPr>
              <a:buFont typeface="Arial" panose="020B0604020202020204" pitchFamily="34" charset="0"/>
              <a:buChar char="•"/>
            </a:pPr>
            <a:r>
              <a:rPr lang="en-US" dirty="0">
                <a:latin typeface="verdana" panose="020B0604030504040204" pitchFamily="34" charset="0"/>
              </a:rPr>
              <a:t>Memory impairment, diminished intelligence</a:t>
            </a:r>
          </a:p>
          <a:p>
            <a:pPr>
              <a:buFont typeface="Arial" panose="020B0604020202020204" pitchFamily="34" charset="0"/>
              <a:buChar char="•"/>
            </a:pPr>
            <a:r>
              <a:rPr lang="en-US" dirty="0">
                <a:latin typeface="verdana" panose="020B0604030504040204" pitchFamily="34" charset="0"/>
              </a:rPr>
              <a:t>Hearing loss</a:t>
            </a:r>
          </a:p>
          <a:p>
            <a:pPr>
              <a:buFont typeface="Arial" panose="020B0604020202020204" pitchFamily="34" charset="0"/>
              <a:buChar char="•"/>
            </a:pPr>
            <a:r>
              <a:rPr lang="en-US" dirty="0">
                <a:latin typeface="verdana" panose="020B0604030504040204" pitchFamily="34" charset="0"/>
              </a:rPr>
              <a:t>Bone marrow damage</a:t>
            </a:r>
          </a:p>
          <a:p>
            <a:pPr>
              <a:buFont typeface="Arial" panose="020B0604020202020204" pitchFamily="34" charset="0"/>
              <a:buChar char="•"/>
            </a:pPr>
            <a:r>
              <a:rPr lang="en-US" dirty="0">
                <a:latin typeface="verdana" panose="020B0604030504040204" pitchFamily="34" charset="0"/>
              </a:rPr>
              <a:t>Deaths from heart failure or asphyxiation (loss of oxygen)</a:t>
            </a:r>
          </a:p>
          <a:p>
            <a:endParaRPr lang="en-US" dirty="0"/>
          </a:p>
        </p:txBody>
      </p:sp>
      <p:pic>
        <p:nvPicPr>
          <p:cNvPr id="4" name="Picture 3"/>
          <p:cNvPicPr>
            <a:picLocks noChangeAspect="1"/>
          </p:cNvPicPr>
          <p:nvPr/>
        </p:nvPicPr>
        <p:blipFill>
          <a:blip r:embed="rId2"/>
          <a:stretch>
            <a:fillRect/>
          </a:stretch>
        </p:blipFill>
        <p:spPr>
          <a:xfrm>
            <a:off x="7805651" y="1354973"/>
            <a:ext cx="2901142" cy="1762299"/>
          </a:xfrm>
          <a:prstGeom prst="rect">
            <a:avLst/>
          </a:prstGeom>
        </p:spPr>
      </p:pic>
    </p:spTree>
    <p:extLst>
      <p:ext uri="{BB962C8B-B14F-4D97-AF65-F5344CB8AC3E}">
        <p14:creationId xmlns:p14="http://schemas.microsoft.com/office/powerpoint/2010/main" val="1709296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7" cy="1468800"/>
          </a:xfrm>
        </p:spPr>
        <p:txBody>
          <a:bodyPr>
            <a:normAutofit/>
          </a:bodyPr>
          <a:lstStyle/>
          <a:p>
            <a:r>
              <a:rPr lang="en-US" sz="6000" dirty="0" smtClean="0"/>
              <a:t>      LEGAL CONSEQUENCES</a:t>
            </a:r>
            <a:endParaRPr lang="en-US" sz="6000" dirty="0"/>
          </a:p>
        </p:txBody>
      </p:sp>
      <p:sp>
        <p:nvSpPr>
          <p:cNvPr id="3" name="Text Placeholder 2"/>
          <p:cNvSpPr>
            <a:spLocks noGrp="1"/>
          </p:cNvSpPr>
          <p:nvPr>
            <p:ph type="body" idx="1"/>
          </p:nvPr>
        </p:nvSpPr>
        <p:spPr>
          <a:xfrm>
            <a:off x="685800" y="1851300"/>
            <a:ext cx="8375073" cy="4316743"/>
          </a:xfrm>
        </p:spPr>
        <p:txBody>
          <a:bodyPr/>
          <a:lstStyle/>
          <a:p>
            <a:pPr marL="342900" indent="-342900">
              <a:buFont typeface="Arial" panose="020B0604020202020204" pitchFamily="34" charset="0"/>
              <a:buChar char="•"/>
            </a:pPr>
            <a:r>
              <a:rPr lang="en-US" dirty="0">
                <a:latin typeface="verdana" panose="020B0604030504040204" pitchFamily="34" charset="0"/>
              </a:rPr>
              <a:t>Although inhalants are not regulated under the Controlled Substances Act, thirty-eight states in the US have placed restrictions on the sale and distribution to minors of certain products that are commonly abused as inhalants. Some states have introduced fines, incarceration or mandatory treatment for the sale, distribution, use and/or possession of inhalant chemicals.</a:t>
            </a:r>
            <a:endParaRPr lang="en-US" dirty="0"/>
          </a:p>
        </p:txBody>
      </p:sp>
      <p:pic>
        <p:nvPicPr>
          <p:cNvPr id="4" name="Picture 3"/>
          <p:cNvPicPr>
            <a:picLocks noChangeAspect="1"/>
          </p:cNvPicPr>
          <p:nvPr/>
        </p:nvPicPr>
        <p:blipFill>
          <a:blip r:embed="rId2"/>
          <a:stretch>
            <a:fillRect/>
          </a:stretch>
        </p:blipFill>
        <p:spPr>
          <a:xfrm>
            <a:off x="9202189" y="1360734"/>
            <a:ext cx="2821825" cy="4998502"/>
          </a:xfrm>
          <a:prstGeom prst="rect">
            <a:avLst/>
          </a:prstGeom>
        </p:spPr>
      </p:pic>
    </p:spTree>
    <p:extLst>
      <p:ext uri="{BB962C8B-B14F-4D97-AF65-F5344CB8AC3E}">
        <p14:creationId xmlns:p14="http://schemas.microsoft.com/office/powerpoint/2010/main" val="225385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237</TotalTime>
  <Words>435</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Calibri</vt:lpstr>
      <vt:lpstr>Calibri Light</vt:lpstr>
      <vt:lpstr>verdana</vt:lpstr>
      <vt:lpstr>Celestial</vt:lpstr>
      <vt:lpstr>INHALANTS  </vt:lpstr>
      <vt:lpstr>                           STREET NAMES</vt:lpstr>
      <vt:lpstr>                                  What is it?</vt:lpstr>
      <vt:lpstr>                       HOW IS IT USED?</vt:lpstr>
      <vt:lpstr>WHAT DOES IT LOOK LIKE?</vt:lpstr>
      <vt:lpstr>                                 ORIGIN</vt:lpstr>
      <vt:lpstr>              SHORT TERM EFFECTS</vt:lpstr>
      <vt:lpstr>      Long term effects</vt:lpstr>
      <vt:lpstr>      LEGAL CONSEQUENCES</vt:lpstr>
      <vt:lpstr>                  COST </vt:lpstr>
      <vt:lpstr>              ADDICTIVE</vt:lpstr>
      <vt:lpstr>          bibliography</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INHALANTS</dc:title>
  <dc:creator>Windows User</dc:creator>
  <cp:lastModifiedBy>Donya Augustin</cp:lastModifiedBy>
  <cp:revision>26</cp:revision>
  <cp:lastPrinted>2016-12-07T02:37:59Z</cp:lastPrinted>
  <dcterms:created xsi:type="dcterms:W3CDTF">2016-11-30T16:13:30Z</dcterms:created>
  <dcterms:modified xsi:type="dcterms:W3CDTF">2016-12-07T16:41:31Z</dcterms:modified>
</cp:coreProperties>
</file>