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55B1F-ED13-4756-8A2F-1C5C4348F0A4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B91E9-B852-4442-9B9F-79328732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0394937-A7A3-44D3-8F55-04AB96DAF50D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BC9CFA-FA91-4332-97EA-245F2202A5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4937-A7A3-44D3-8F55-04AB96DAF50D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CFA-FA91-4332-97EA-245F2202A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4937-A7A3-44D3-8F55-04AB96DAF50D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EBC9CFA-FA91-4332-97EA-245F2202A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4937-A7A3-44D3-8F55-04AB96DAF50D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CFA-FA91-4332-97EA-245F2202A5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394937-A7A3-44D3-8F55-04AB96DAF50D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EBC9CFA-FA91-4332-97EA-245F2202A5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4937-A7A3-44D3-8F55-04AB96DAF50D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CFA-FA91-4332-97EA-245F2202A5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4937-A7A3-44D3-8F55-04AB96DAF50D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CFA-FA91-4332-97EA-245F2202A5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4937-A7A3-44D3-8F55-04AB96DAF50D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CFA-FA91-4332-97EA-245F2202A5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4937-A7A3-44D3-8F55-04AB96DAF50D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CFA-FA91-4332-97EA-245F2202A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4937-A7A3-44D3-8F55-04AB96DAF50D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BC9CFA-FA91-4332-97EA-245F2202A5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4937-A7A3-44D3-8F55-04AB96DAF50D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CFA-FA91-4332-97EA-245F2202A5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0394937-A7A3-44D3-8F55-04AB96DAF50D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EBC9CFA-FA91-4332-97EA-245F2202A5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rPf7X-Gmy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ghb.org/" TargetMode="External"/><Relationship Id="rId2" Type="http://schemas.openxmlformats.org/officeDocument/2006/relationships/hyperlink" Target="http://www.hazelden.org/web/go/info_gh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rPf7X-Gmy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05200"/>
            <a:ext cx="4800600" cy="2438400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Meriam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</a:t>
            </a:r>
            <a:r>
              <a:rPr lang="en-US" dirty="0" err="1" smtClean="0">
                <a:solidFill>
                  <a:schemeClr val="tx1"/>
                </a:solidFill>
              </a:rPr>
              <a:t>ammoa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Rossela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Mikho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Issa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Habeeb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Ms. McLean- Health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Hour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May 23, 2016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6553200" cy="2667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ootlight MT Light" panose="0204060206030A020304" pitchFamily="18" charset="0"/>
              </a:rPr>
              <a:t>GHB Gamma </a:t>
            </a:r>
            <a:r>
              <a:rPr lang="en-US" sz="6000" b="1" cap="none" spc="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ootlight MT Light" panose="0204060206030A020304" pitchFamily="18" charset="0"/>
              </a:rPr>
              <a:t>Hydroxyboutyrate</a:t>
            </a:r>
            <a:endParaRPr lang="en-US" sz="6000" b="1" cap="none" spc="50" dirty="0">
              <a:ln w="11430">
                <a:solidFill>
                  <a:sysClr val="windowText" lastClr="000000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438400" y="3352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90600"/>
            <a:ext cx="194656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02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teaspoon of GHB can cost anywhere from $5 to $10 per dose.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3D4A8">
                  <a:lumMod val="0"/>
                  <a:lumOff val="100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chemeClr val="bg1"/>
              </a:gs>
              <a:gs pos="92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 is the cost?</a:t>
            </a:r>
            <a:endParaRPr lang="en-US" dirty="0"/>
          </a:p>
        </p:txBody>
      </p:sp>
      <p:pic>
        <p:nvPicPr>
          <p:cNvPr id="3075" name="Picture 3" descr="C:\Users\Warren\AppData\Local\Microsoft\Windows\Temporary Internet Files\Content.IE5\H7UPIMW9\dollar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25520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8" t="12239"/>
          <a:stretch/>
        </p:blipFill>
        <p:spPr bwMode="auto">
          <a:xfrm>
            <a:off x="609600" y="2492829"/>
            <a:ext cx="52578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48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Yes, It is an addictive drug. Withdrawal can be severe and prolonged. </a:t>
            </a:r>
          </a:p>
          <a:p>
            <a:r>
              <a:rPr lang="en-US" dirty="0" smtClean="0"/>
              <a:t>GHB addiction is characterized by around the clock dosing (every one to three hours, day/night, with heavier doses at night to achieve sleep.)</a:t>
            </a:r>
          </a:p>
          <a:p>
            <a:r>
              <a:rPr lang="en-US" dirty="0" smtClean="0"/>
              <a:t>Addiction can develop in a few weeks.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3D4A8">
                  <a:lumMod val="0"/>
                  <a:lumOff val="100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chemeClr val="bg1"/>
              </a:gs>
              <a:gs pos="92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Is it addictive?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158342"/>
            <a:ext cx="3429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10692"/>
            <a:ext cx="44577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95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</a:t>
            </a:r>
            <a:r>
              <a:rPr lang="en-US" dirty="0" err="1" smtClean="0"/>
              <a:t>Reviiew</a:t>
            </a:r>
            <a:endParaRPr lang="en-US" dirty="0"/>
          </a:p>
        </p:txBody>
      </p:sp>
      <p:pic>
        <p:nvPicPr>
          <p:cNvPr id="4" name="brPf7X-Gmy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2158207"/>
            <a:ext cx="64008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www.hazelden.org/web/go/info_ghb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http://www.projectghb.org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>
                <a:hlinkClick r:id="rId4"/>
              </a:rPr>
              <a:t>https://</a:t>
            </a:r>
            <a:r>
              <a:rPr lang="en-US" smtClean="0">
                <a:hlinkClick r:id="rId4"/>
              </a:rPr>
              <a:t>www.youtube.com/watch?v=brPf7X-Gmy8</a:t>
            </a:r>
            <a:endParaRPr lang="en-US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2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Georgia Home Boy</a:t>
            </a:r>
            <a:r>
              <a:rPr lang="en-US" b="1" dirty="0"/>
              <a:t> </a:t>
            </a:r>
            <a:r>
              <a:rPr lang="en-US" b="1" dirty="0" smtClean="0"/>
              <a:t>(GHB)</a:t>
            </a:r>
          </a:p>
          <a:p>
            <a:r>
              <a:rPr lang="en-US" b="1" dirty="0" smtClean="0"/>
              <a:t>Liquid X and Liquid E</a:t>
            </a:r>
          </a:p>
          <a:p>
            <a:r>
              <a:rPr lang="en-US" b="1" dirty="0" smtClean="0"/>
              <a:t>Liquid Ecstasy</a:t>
            </a:r>
          </a:p>
          <a:p>
            <a:r>
              <a:rPr lang="en-US" b="1" dirty="0" smtClean="0"/>
              <a:t>G</a:t>
            </a:r>
          </a:p>
          <a:p>
            <a:r>
              <a:rPr lang="en-US" b="1" dirty="0" smtClean="0"/>
              <a:t>Vita-G</a:t>
            </a:r>
          </a:p>
          <a:p>
            <a:r>
              <a:rPr lang="en-US" b="1" dirty="0" smtClean="0"/>
              <a:t>G-Juice</a:t>
            </a:r>
          </a:p>
          <a:p>
            <a:r>
              <a:rPr lang="en-US" b="1" dirty="0" smtClean="0"/>
              <a:t>Bedtime Scoop</a:t>
            </a:r>
          </a:p>
          <a:p>
            <a:r>
              <a:rPr lang="en-US" b="1" dirty="0" smtClean="0"/>
              <a:t>Soap</a:t>
            </a:r>
          </a:p>
          <a:p>
            <a:r>
              <a:rPr lang="en-US" b="1" dirty="0" smtClean="0"/>
              <a:t>Gook</a:t>
            </a:r>
          </a:p>
          <a:p>
            <a:r>
              <a:rPr lang="en-US" b="1" dirty="0" smtClean="0"/>
              <a:t>Gamma 10</a:t>
            </a:r>
          </a:p>
          <a:p>
            <a:r>
              <a:rPr lang="en-US" b="1" dirty="0" smtClean="0"/>
              <a:t>Energy Drink</a:t>
            </a:r>
          </a:p>
          <a:p>
            <a:r>
              <a:rPr lang="en-US" b="1" dirty="0" smtClean="0"/>
              <a:t>Grievous Bodily Harm (GBH)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street names?</a:t>
            </a:r>
            <a:endParaRPr lang="en-US" dirty="0"/>
          </a:p>
        </p:txBody>
      </p:sp>
      <p:pic>
        <p:nvPicPr>
          <p:cNvPr id="1026" name="Picture 2" descr="https://wiki.tripsit.me/images/a/a7/GH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31718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053" y="1752600"/>
            <a:ext cx="8407893" cy="4407408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GHB is a drug that is synthetically made from Gamma </a:t>
            </a:r>
            <a:r>
              <a:rPr lang="en-US" sz="1800" dirty="0"/>
              <a:t>B</a:t>
            </a:r>
            <a:r>
              <a:rPr lang="en-US" sz="1800" dirty="0" smtClean="0"/>
              <a:t>utyrolactone or GBL, Sodium Hydroxide, and </a:t>
            </a:r>
            <a:r>
              <a:rPr lang="en-US" sz="1800" dirty="0"/>
              <a:t>P</a:t>
            </a:r>
            <a:r>
              <a:rPr lang="en-US" sz="1800" dirty="0" smtClean="0"/>
              <a:t>otassium Hydroxide. </a:t>
            </a:r>
          </a:p>
          <a:p>
            <a:endParaRPr lang="en-US" sz="1800" dirty="0" smtClean="0"/>
          </a:p>
          <a:p>
            <a:r>
              <a:rPr lang="en-US" sz="1800" dirty="0" smtClean="0"/>
              <a:t>To put it in more basic terms, GHB is a degreasing solvent or floor stripper mixed with drain cleaner.</a:t>
            </a:r>
          </a:p>
          <a:p>
            <a:endParaRPr lang="en-US" dirty="0" smtClean="0"/>
          </a:p>
          <a:p>
            <a:pPr marL="45720" indent="0" algn="ctr">
              <a:buNone/>
            </a:pPr>
            <a:endParaRPr lang="en-US" sz="2400" b="1" dirty="0" smtClean="0"/>
          </a:p>
          <a:p>
            <a:pPr marL="45720" indent="0" algn="ctr">
              <a:buNone/>
            </a:pPr>
            <a:endParaRPr lang="en-US" sz="2400" b="1" dirty="0"/>
          </a:p>
          <a:p>
            <a:pPr marL="45720" indent="0" algn="ctr">
              <a:buNone/>
            </a:pPr>
            <a:endParaRPr lang="en-US" sz="2400" b="1" dirty="0" smtClean="0"/>
          </a:p>
          <a:p>
            <a:pPr marL="45720" indent="0" algn="ctr">
              <a:buNone/>
            </a:pPr>
            <a:r>
              <a:rPr lang="en-US" sz="2400" b="1" dirty="0" smtClean="0"/>
              <a:t>   </a:t>
            </a:r>
            <a:r>
              <a:rPr lang="en-US" sz="2400" b="1" u="sng" dirty="0" smtClean="0"/>
              <a:t>Here is a short history of GHB</a:t>
            </a:r>
          </a:p>
          <a:p>
            <a:r>
              <a:rPr lang="en-US" sz="1700" dirty="0" smtClean="0"/>
              <a:t>1960s: First suited for sleep disorders</a:t>
            </a:r>
          </a:p>
          <a:p>
            <a:r>
              <a:rPr lang="en-US" sz="1700" dirty="0" smtClean="0"/>
              <a:t>1970s: Used to treat narcolepsy </a:t>
            </a:r>
          </a:p>
          <a:p>
            <a:r>
              <a:rPr lang="en-US" sz="1700" dirty="0" smtClean="0"/>
              <a:t>1990-93:Recreational use increased; FDA declares it “unsafe and illicit”</a:t>
            </a:r>
          </a:p>
          <a:p>
            <a:r>
              <a:rPr lang="en-US" sz="1700" dirty="0" smtClean="0"/>
              <a:t>1999:DEA recommended it for scheduling </a:t>
            </a:r>
          </a:p>
          <a:p>
            <a:r>
              <a:rPr lang="en-US" sz="1700" dirty="0" smtClean="0"/>
              <a:t>2000: Federally controlled schedule 1 drug (drugs that have no currently accepted medical use and a high potential for abuse)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1600" b="1" dirty="0" smtClean="0"/>
          </a:p>
          <a:p>
            <a:endParaRPr lang="en-US" sz="16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10543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710543"/>
            <a:ext cx="131550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72200" y="3156466"/>
            <a:ext cx="685800" cy="653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+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2364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u="sng" dirty="0" smtClean="0"/>
              <a:t>GHB Can Look Like…</a:t>
            </a:r>
            <a:endParaRPr lang="en-US" b="1" u="sng" dirty="0" smtClean="0"/>
          </a:p>
          <a:p>
            <a:endParaRPr lang="en-US" dirty="0" smtClean="0"/>
          </a:p>
          <a:p>
            <a:r>
              <a:rPr lang="en-US" dirty="0" smtClean="0"/>
              <a:t>A clear odorless liquid</a:t>
            </a:r>
          </a:p>
          <a:p>
            <a:endParaRPr lang="en-US" dirty="0" smtClean="0"/>
          </a:p>
          <a:p>
            <a:r>
              <a:rPr lang="en-US" dirty="0" smtClean="0"/>
              <a:t> A pill or capsule</a:t>
            </a:r>
          </a:p>
          <a:p>
            <a:endParaRPr lang="en-US" dirty="0" smtClean="0"/>
          </a:p>
          <a:p>
            <a:r>
              <a:rPr lang="en-US" dirty="0" smtClean="0"/>
              <a:t>A white crystalline powder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look like?</a:t>
            </a:r>
            <a:endParaRPr lang="en-US" dirty="0"/>
          </a:p>
        </p:txBody>
      </p:sp>
      <p:pic>
        <p:nvPicPr>
          <p:cNvPr id="2052" name="Picture 4" descr="http://www.sciencealert.com/images/stories/2011-Oct-Dec/Kondor83_-_white_powd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666" y="1716425"/>
            <a:ext cx="179235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50" y="4983020"/>
            <a:ext cx="2740094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11736" y="4468028"/>
            <a:ext cx="2367095" cy="179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16425"/>
            <a:ext cx="2653144" cy="326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1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79293" cy="44196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chemeClr val="bg1"/>
              </a:gs>
              <a:gs pos="92000">
                <a:srgbClr val="005CBF"/>
              </a:gs>
            </a:gsLst>
            <a:lin ang="5400000" scaled="0"/>
          </a:gradFill>
          <a:effectLst>
            <a:glow>
              <a:schemeClr val="accent1">
                <a:alpha val="40000"/>
              </a:schemeClr>
            </a:glow>
            <a:outerShdw blurRad="50800" dist="50800" dir="5400000" sx="147000" sy="147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en-US" dirty="0" smtClean="0"/>
              <a:t>It is often diluted into other drinks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n-US" dirty="0" smtClean="0"/>
              <a:t>Can be taken orally by taking pills and capsules 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n-US" dirty="0" smtClean="0"/>
              <a:t>GHB can be snuffed when in powder form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n-US" dirty="0" smtClean="0"/>
              <a:t>In extreme cases of addiction, many people administer it through an IV-Tube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04" y="304800"/>
            <a:ext cx="8381260" cy="1054394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chemeClr val="bg1"/>
              </a:gs>
              <a:gs pos="92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How is it administered?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55" y="3505200"/>
            <a:ext cx="3048000" cy="1676400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reflection stA="59000" endPos="51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95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GHB is a man-made synthetic drug, that was discovered as a naturally occurring chemical in the human brain.</a:t>
            </a:r>
          </a:p>
          <a:p>
            <a:r>
              <a:rPr lang="en-US" dirty="0" smtClean="0"/>
              <a:t>It was introduced into medicine in 1960 and 1963 and was originally intended to treat narcolepsy and fibromyalgia.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3D4A8">
                  <a:lumMod val="0"/>
                  <a:lumOff val="100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chemeClr val="bg1"/>
              </a:gs>
              <a:gs pos="92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 is its origin?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64655"/>
            <a:ext cx="3255767" cy="188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7" y="4953000"/>
            <a:ext cx="3276600" cy="152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45" y="3223532"/>
            <a:ext cx="2766855" cy="188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6972" y="5105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Fibromyalgia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Amnesia</a:t>
            </a:r>
          </a:p>
          <a:p>
            <a:r>
              <a:rPr lang="en-US" dirty="0" smtClean="0"/>
              <a:t>Euphoria</a:t>
            </a:r>
          </a:p>
          <a:p>
            <a:r>
              <a:rPr lang="en-US" dirty="0" smtClean="0"/>
              <a:t>Lack of inhibitions</a:t>
            </a:r>
          </a:p>
          <a:p>
            <a:r>
              <a:rPr lang="en-US" dirty="0" smtClean="0"/>
              <a:t>Nausea</a:t>
            </a:r>
          </a:p>
          <a:p>
            <a:r>
              <a:rPr lang="en-US" dirty="0" smtClean="0"/>
              <a:t>Dizziness</a:t>
            </a:r>
          </a:p>
          <a:p>
            <a:r>
              <a:rPr lang="en-US" dirty="0" smtClean="0"/>
              <a:t>Agitation</a:t>
            </a:r>
          </a:p>
          <a:p>
            <a:r>
              <a:rPr lang="en-US" dirty="0" smtClean="0"/>
              <a:t>Blurred Vision</a:t>
            </a:r>
          </a:p>
          <a:p>
            <a:r>
              <a:rPr lang="en-US" dirty="0" smtClean="0"/>
              <a:t>Unconsciousness</a:t>
            </a:r>
          </a:p>
          <a:p>
            <a:r>
              <a:rPr lang="en-US" dirty="0" smtClean="0"/>
              <a:t>Slowed Breathing 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3D4A8">
                  <a:lumMod val="0"/>
                  <a:lumOff val="100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chemeClr val="bg1"/>
              </a:gs>
              <a:gs pos="92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what are short term effects?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18" y="1894115"/>
            <a:ext cx="2143125" cy="19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05" y="381000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72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Difficulty Concentrating </a:t>
            </a:r>
          </a:p>
          <a:p>
            <a:r>
              <a:rPr lang="en-US" dirty="0" smtClean="0"/>
              <a:t>Hallucinations </a:t>
            </a:r>
          </a:p>
          <a:p>
            <a:r>
              <a:rPr lang="en-US" dirty="0" smtClean="0"/>
              <a:t>Slurred Speech</a:t>
            </a:r>
          </a:p>
          <a:p>
            <a:r>
              <a:rPr lang="en-US" dirty="0" smtClean="0"/>
              <a:t>Headaches</a:t>
            </a:r>
          </a:p>
          <a:p>
            <a:r>
              <a:rPr lang="en-US" dirty="0" smtClean="0"/>
              <a:t>Amnesia </a:t>
            </a:r>
          </a:p>
          <a:p>
            <a:r>
              <a:rPr lang="en-US" dirty="0" smtClean="0"/>
              <a:t>Respiratory depression</a:t>
            </a:r>
          </a:p>
          <a:p>
            <a:r>
              <a:rPr lang="en-US" dirty="0" smtClean="0"/>
              <a:t>Mouth sores and infections </a:t>
            </a:r>
          </a:p>
          <a:p>
            <a:r>
              <a:rPr lang="en-US" dirty="0" smtClean="0"/>
              <a:t>Cardiovascular collapse</a:t>
            </a:r>
          </a:p>
          <a:p>
            <a:r>
              <a:rPr lang="en-US" dirty="0" smtClean="0"/>
              <a:t>Muscle pain</a:t>
            </a:r>
          </a:p>
          <a:p>
            <a:r>
              <a:rPr lang="en-US" dirty="0" smtClean="0"/>
              <a:t>Extreme anxiety </a:t>
            </a:r>
          </a:p>
          <a:p>
            <a:r>
              <a:rPr lang="en-US" dirty="0" smtClean="0"/>
              <a:t>Seizures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762000"/>
          </a:xfrm>
          <a:gradFill>
            <a:gsLst>
              <a:gs pos="0">
                <a:srgbClr val="03D4A8">
                  <a:lumMod val="0"/>
                  <a:lumOff val="100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chemeClr val="bg1"/>
              </a:gs>
              <a:gs pos="92000">
                <a:srgbClr val="005CBF"/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are THE long term effects?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242" y="1866900"/>
            <a:ext cx="155665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866900"/>
            <a:ext cx="23622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242" y="3324225"/>
            <a:ext cx="391885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54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penalties for distributing, selling or manufacturing GHB is a crime of a seconds degree.  The offense carries a fine of up to $150,000 and a prison sentence of 5 to 10 years.</a:t>
            </a:r>
          </a:p>
          <a:p>
            <a:endParaRPr lang="en-US" dirty="0"/>
          </a:p>
          <a:p>
            <a:r>
              <a:rPr lang="en-US" dirty="0" smtClean="0"/>
              <a:t>An individual possession of GHB is a crime of the third degree and can leave you with a fine of $100,000 and can carry a prison sentence of 0 to 5 years.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chemeClr val="bg1"/>
              </a:gs>
              <a:gs pos="92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pc="0" dirty="0" smtClean="0"/>
              <a:t>What are the legal consequences if caught using and or selling this drug?</a:t>
            </a:r>
            <a:endParaRPr lang="en-US" spc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4688341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086225"/>
            <a:ext cx="3000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74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284</TotalTime>
  <Words>493</Words>
  <Application>Microsoft Office PowerPoint</Application>
  <PresentationFormat>On-screen Show (4:3)</PresentationFormat>
  <Paragraphs>94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Grid</vt:lpstr>
      <vt:lpstr>GHB Gamma Hydroxyboutyrate</vt:lpstr>
      <vt:lpstr>What are the street names?</vt:lpstr>
      <vt:lpstr>What is it?</vt:lpstr>
      <vt:lpstr>What does it look like?</vt:lpstr>
      <vt:lpstr>How is it administered?</vt:lpstr>
      <vt:lpstr>what is its origin?</vt:lpstr>
      <vt:lpstr>what are short term effects?</vt:lpstr>
      <vt:lpstr>What are THE long term effects?</vt:lpstr>
      <vt:lpstr>What are the legal consequences if caught using and or selling this drug?</vt:lpstr>
      <vt:lpstr>What is the cost?</vt:lpstr>
      <vt:lpstr>Is it addictive?</vt:lpstr>
      <vt:lpstr>Quick Reviiew</vt:lpstr>
      <vt:lpstr>Bibliography 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GHB Gamma Hydroxyboutyrate</dc:title>
  <dc:creator>Windows User</dc:creator>
  <cp:lastModifiedBy>Windows User</cp:lastModifiedBy>
  <cp:revision>26</cp:revision>
  <dcterms:created xsi:type="dcterms:W3CDTF">2016-05-17T16:12:00Z</dcterms:created>
  <dcterms:modified xsi:type="dcterms:W3CDTF">2016-05-27T11:53:58Z</dcterms:modified>
</cp:coreProperties>
</file>