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16"/>
  </p:handoutMasterIdLst>
  <p:sldIdLst>
    <p:sldId id="256" r:id="rId2"/>
    <p:sldId id="265" r:id="rId3"/>
    <p:sldId id="266" r:id="rId4"/>
    <p:sldId id="267" r:id="rId5"/>
    <p:sldId id="257" r:id="rId6"/>
    <p:sldId id="258" r:id="rId7"/>
    <p:sldId id="259" r:id="rId8"/>
    <p:sldId id="260" r:id="rId9"/>
    <p:sldId id="261" r:id="rId10"/>
    <p:sldId id="262" r:id="rId11"/>
    <p:sldId id="263" r:id="rId12"/>
    <p:sldId id="268" r:id="rId13"/>
    <p:sldId id="269" r:id="rId14"/>
    <p:sldId id="264"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13"/>
    <a:srgbClr val="57C2D1"/>
    <a:srgbClr val="EE269D"/>
    <a:srgbClr val="E47B12"/>
    <a:srgbClr val="2250E2"/>
    <a:srgbClr val="11ED4B"/>
    <a:srgbClr val="0E0EC8"/>
    <a:srgbClr val="F20000"/>
    <a:srgbClr val="E8E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A9862FD-4513-4A12-AC27-4A55A770AD9E}" type="datetimeFigureOut">
              <a:rPr lang="en-US" smtClean="0"/>
              <a:t>5/23/2016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29D16FE-BFE6-45B5-A077-546EE4E31BF5}" type="slidenum">
              <a:rPr lang="en-US" smtClean="0"/>
              <a:t>‹#›</a:t>
            </a:fld>
            <a:endParaRPr lang="en-US"/>
          </a:p>
        </p:txBody>
      </p:sp>
    </p:spTree>
    <p:extLst>
      <p:ext uri="{BB962C8B-B14F-4D97-AF65-F5344CB8AC3E}">
        <p14:creationId xmlns:p14="http://schemas.microsoft.com/office/powerpoint/2010/main" val="14355885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E16BA-256C-4636-9288-6FDF0BCCB1D7}"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415514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E16BA-256C-4636-9288-6FDF0BCCB1D7}"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76545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E16BA-256C-4636-9288-6FDF0BCCB1D7}"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109019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E16BA-256C-4636-9288-6FDF0BCCB1D7}"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295213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E16BA-256C-4636-9288-6FDF0BCCB1D7}"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211937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E16BA-256C-4636-9288-6FDF0BCCB1D7}"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176129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E16BA-256C-4636-9288-6FDF0BCCB1D7}" type="datetimeFigureOut">
              <a:rPr lang="en-US" smtClean="0"/>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355757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E16BA-256C-4636-9288-6FDF0BCCB1D7}" type="datetimeFigureOut">
              <a:rPr lang="en-US" smtClean="0"/>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86049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E16BA-256C-4636-9288-6FDF0BCCB1D7}" type="datetimeFigureOut">
              <a:rPr lang="en-US" smtClean="0"/>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294608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E16BA-256C-4636-9288-6FDF0BCCB1D7}"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279397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E16BA-256C-4636-9288-6FDF0BCCB1D7}"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96D0-D47C-4F85-B1C7-052DAF516063}" type="slidenum">
              <a:rPr lang="en-US" smtClean="0"/>
              <a:t>‹#›</a:t>
            </a:fld>
            <a:endParaRPr lang="en-US"/>
          </a:p>
        </p:txBody>
      </p:sp>
    </p:spTree>
    <p:extLst>
      <p:ext uri="{BB962C8B-B14F-4D97-AF65-F5344CB8AC3E}">
        <p14:creationId xmlns:p14="http://schemas.microsoft.com/office/powerpoint/2010/main" val="286964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E16BA-256C-4636-9288-6FDF0BCCB1D7}" type="datetimeFigureOut">
              <a:rPr lang="en-US" smtClean="0"/>
              <a:t>5/23/2016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796D0-D47C-4F85-B1C7-052DAF516063}" type="slidenum">
              <a:rPr lang="en-US" smtClean="0"/>
              <a:t>‹#›</a:t>
            </a:fld>
            <a:endParaRPr lang="en-US"/>
          </a:p>
        </p:txBody>
      </p:sp>
    </p:spTree>
    <p:extLst>
      <p:ext uri="{BB962C8B-B14F-4D97-AF65-F5344CB8AC3E}">
        <p14:creationId xmlns:p14="http://schemas.microsoft.com/office/powerpoint/2010/main" val="9351748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lstStyle/>
          <a:p>
            <a:r>
              <a:rPr lang="en-US" dirty="0" smtClean="0">
                <a:solidFill>
                  <a:srgbClr val="00B0F0"/>
                </a:solidFill>
                <a:latin typeface="Castellar" panose="020A0402060406010301" pitchFamily="18" charset="0"/>
              </a:rPr>
              <a:t>Alcohol</a:t>
            </a:r>
            <a:endParaRPr lang="en-US" dirty="0">
              <a:solidFill>
                <a:srgbClr val="00B0F0"/>
              </a:solidFill>
              <a:latin typeface="Castellar" panose="020A0402060406010301" pitchFamily="18" charset="0"/>
            </a:endParaRPr>
          </a:p>
        </p:txBody>
      </p:sp>
      <p:sp>
        <p:nvSpPr>
          <p:cNvPr id="3" name="Subtitle 2"/>
          <p:cNvSpPr>
            <a:spLocks noGrp="1"/>
          </p:cNvSpPr>
          <p:nvPr>
            <p:ph type="subTitle" idx="1"/>
          </p:nvPr>
        </p:nvSpPr>
        <p:spPr>
          <a:xfrm>
            <a:off x="1371600" y="3886200"/>
            <a:ext cx="6400800" cy="2133600"/>
          </a:xfrm>
        </p:spPr>
        <p:txBody>
          <a:bodyPr>
            <a:noAutofit/>
          </a:bodyPr>
          <a:lstStyle/>
          <a:p>
            <a:r>
              <a:rPr lang="en-US" sz="4400" dirty="0" err="1" smtClean="0">
                <a:latin typeface="Bodoni MT Poster Compressed" panose="02070706080601050204" pitchFamily="18" charset="0"/>
              </a:rPr>
              <a:t>Vasel</a:t>
            </a:r>
            <a:r>
              <a:rPr lang="en-US" sz="4400" dirty="0" smtClean="0">
                <a:latin typeface="Bodoni MT Poster Compressed" panose="02070706080601050204" pitchFamily="18" charset="0"/>
              </a:rPr>
              <a:t> </a:t>
            </a:r>
            <a:r>
              <a:rPr lang="en-US" sz="4400" dirty="0" err="1" smtClean="0">
                <a:latin typeface="Bodoni MT Poster Compressed" panose="02070706080601050204" pitchFamily="18" charset="0"/>
              </a:rPr>
              <a:t>Ljuljgjuraj</a:t>
            </a:r>
            <a:r>
              <a:rPr lang="en-US" sz="4400" dirty="0" smtClean="0">
                <a:latin typeface="Bodoni MT Poster Compressed" panose="02070706080601050204" pitchFamily="18" charset="0"/>
              </a:rPr>
              <a:t>, Ali </a:t>
            </a:r>
            <a:r>
              <a:rPr lang="en-US" sz="4400" dirty="0" err="1" smtClean="0">
                <a:latin typeface="Bodoni MT Poster Compressed" panose="02070706080601050204" pitchFamily="18" charset="0"/>
              </a:rPr>
              <a:t>Joudatt</a:t>
            </a:r>
            <a:r>
              <a:rPr lang="en-US" sz="4400" dirty="0" smtClean="0">
                <a:latin typeface="Bodoni MT Poster Compressed" panose="02070706080601050204" pitchFamily="18" charset="0"/>
              </a:rPr>
              <a:t>, Danny </a:t>
            </a:r>
            <a:r>
              <a:rPr lang="en-US" sz="4400" dirty="0" err="1" smtClean="0">
                <a:latin typeface="Bodoni MT Poster Compressed" panose="02070706080601050204" pitchFamily="18" charset="0"/>
              </a:rPr>
              <a:t>Deljosevic</a:t>
            </a:r>
            <a:endParaRPr lang="en-US" sz="4400" dirty="0" smtClean="0">
              <a:latin typeface="Bodoni MT Poster Compressed" panose="02070706080601050204" pitchFamily="18" charset="0"/>
            </a:endParaRPr>
          </a:p>
          <a:p>
            <a:r>
              <a:rPr lang="en-US" sz="2400" dirty="0" smtClean="0">
                <a:latin typeface="Century" panose="02040604050505020304" pitchFamily="18" charset="0"/>
              </a:rPr>
              <a:t>Health</a:t>
            </a:r>
          </a:p>
          <a:p>
            <a:r>
              <a:rPr lang="en-US" sz="2400" dirty="0" err="1" smtClean="0">
                <a:latin typeface="Century" panose="02040604050505020304" pitchFamily="18" charset="0"/>
              </a:rPr>
              <a:t>Ms.McLean</a:t>
            </a:r>
            <a:r>
              <a:rPr lang="en-US" sz="2400" dirty="0" smtClean="0">
                <a:latin typeface="Century" panose="02040604050505020304" pitchFamily="18" charset="0"/>
              </a:rPr>
              <a:t>                                                    </a:t>
            </a:r>
            <a:r>
              <a:rPr lang="en-US" sz="2400" dirty="0" smtClean="0">
                <a:latin typeface="Arial Black" panose="020B0A04020102020204" pitchFamily="34" charset="0"/>
              </a:rPr>
              <a:t> </a:t>
            </a:r>
            <a:r>
              <a:rPr lang="en-US" sz="2400" dirty="0" smtClean="0">
                <a:latin typeface="Century Gothic" panose="020B0502020202020204" pitchFamily="34" charset="0"/>
              </a:rPr>
              <a:t>4th Hour </a:t>
            </a:r>
          </a:p>
          <a:p>
            <a:r>
              <a:rPr lang="en-US" sz="2400" dirty="0" smtClean="0">
                <a:latin typeface="Century Gothic" panose="020B0502020202020204" pitchFamily="34" charset="0"/>
              </a:rPr>
              <a:t>May 24, 2016</a:t>
            </a:r>
            <a:endParaRPr lang="en-US" sz="2400" dirty="0">
              <a:latin typeface="Century Gothic" panose="020B0502020202020204" pitchFamily="34" charset="0"/>
            </a:endParaRPr>
          </a:p>
        </p:txBody>
      </p:sp>
      <p:pic>
        <p:nvPicPr>
          <p:cNvPr id="1028" name="Picture 4" descr="http://creativescreenwriting.com/wp-content/uploads/2014/12/scarface-al-pac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3124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RBySrhXQ7WN9y29WxTwi9rqLr59OlYQxG5VIskVd-eR7Pbl_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95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95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876800" cy="792162"/>
          </a:xfrm>
        </p:spPr>
        <p:txBody>
          <a:bodyPr>
            <a:normAutofit/>
          </a:bodyPr>
          <a:lstStyle/>
          <a:p>
            <a:r>
              <a:rPr lang="en-US" sz="2800" dirty="0" smtClean="0">
                <a:solidFill>
                  <a:srgbClr val="0E0EC8"/>
                </a:solidFill>
                <a:latin typeface="Berlin Sans FB" panose="020E0602020502020306" pitchFamily="34" charset="0"/>
              </a:rPr>
              <a:t>Is alcohol a stimulant?</a:t>
            </a:r>
            <a:endParaRPr lang="en-US" sz="2800" dirty="0">
              <a:solidFill>
                <a:srgbClr val="0E0EC8"/>
              </a:solidFill>
              <a:latin typeface="Berlin Sans FB" panose="020E0602020502020306" pitchFamily="34" charset="0"/>
            </a:endParaRPr>
          </a:p>
        </p:txBody>
      </p:sp>
      <p:sp>
        <p:nvSpPr>
          <p:cNvPr id="3" name="Content Placeholder 2"/>
          <p:cNvSpPr>
            <a:spLocks noGrp="1"/>
          </p:cNvSpPr>
          <p:nvPr>
            <p:ph idx="1"/>
          </p:nvPr>
        </p:nvSpPr>
        <p:spPr>
          <a:xfrm>
            <a:off x="533400" y="3124201"/>
            <a:ext cx="8229600" cy="3352800"/>
          </a:xfrm>
        </p:spPr>
        <p:txBody>
          <a:bodyPr/>
          <a:lstStyle/>
          <a:p>
            <a:r>
              <a:rPr lang="en-US" dirty="0">
                <a:solidFill>
                  <a:srgbClr val="11ED4B"/>
                </a:solidFill>
                <a:latin typeface="Angsana New" panose="02020603050405020304" pitchFamily="18" charset="-34"/>
                <a:cs typeface="Angsana New" panose="02020603050405020304" pitchFamily="18" charset="-34"/>
              </a:rPr>
              <a:t>Although classified as a depressant, the amount of alcohol consumed determines the type of effect. Most people drink for the stimulant effect, such as a beer or glass of wine taken to “loosen up.” But if a person consumes more than the body can handle, they then experience alcohol's depressant effect</a:t>
            </a:r>
            <a:r>
              <a:rPr lang="en-US" dirty="0">
                <a:latin typeface="Angsana New" panose="02020603050405020304" pitchFamily="18" charset="-34"/>
                <a:cs typeface="Angsana New" panose="02020603050405020304" pitchFamily="18" charset="-34"/>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35718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98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lcohol</a:t>
            </a:r>
            <a:endParaRPr lang="en-US" dirty="0"/>
          </a:p>
        </p:txBody>
      </p:sp>
      <p:sp>
        <p:nvSpPr>
          <p:cNvPr id="3" name="Content Placeholder 2"/>
          <p:cNvSpPr>
            <a:spLocks noGrp="1"/>
          </p:cNvSpPr>
          <p:nvPr>
            <p:ph idx="1"/>
          </p:nvPr>
        </p:nvSpPr>
        <p:spPr>
          <a:xfrm>
            <a:off x="359229" y="1620611"/>
            <a:ext cx="8229600" cy="2438399"/>
          </a:xfrm>
          <a:solidFill>
            <a:schemeClr val="bg1"/>
          </a:solidFill>
        </p:spPr>
        <p:txBody>
          <a:bodyPr>
            <a:normAutofit lnSpcReduction="10000"/>
          </a:bodyPr>
          <a:lstStyle/>
          <a:p>
            <a:endParaRPr lang="en-US" dirty="0" smtClean="0">
              <a:latin typeface="Berlin Sans FB" panose="020E0602020502020306" pitchFamily="34" charset="0"/>
            </a:endParaRPr>
          </a:p>
          <a:p>
            <a:pPr marL="0" indent="0">
              <a:buNone/>
            </a:pPr>
            <a:r>
              <a:rPr lang="en-US" dirty="0" smtClean="0">
                <a:latin typeface="Berlin Sans FB" panose="020E0602020502020306" pitchFamily="34" charset="0"/>
              </a:rPr>
              <a:t>A lot of people are stuck to alcohol some people just cannot stay away. Alcohol is a addicting drug, its very hard for people to try to stop</a:t>
            </a:r>
            <a:endParaRPr lang="en-US" dirty="0">
              <a:latin typeface="Berlin Sans FB" panose="020E0602020502020306" pitchFamily="34" charset="0"/>
            </a:endParaRPr>
          </a:p>
        </p:txBody>
      </p:sp>
      <p:sp>
        <p:nvSpPr>
          <p:cNvPr id="4" name="Rectangle 3"/>
          <p:cNvSpPr/>
          <p:nvPr/>
        </p:nvSpPr>
        <p:spPr>
          <a:xfrm>
            <a:off x="381000" y="3429000"/>
            <a:ext cx="8229600" cy="2215991"/>
          </a:xfrm>
          <a:prstGeom prst="rect">
            <a:avLst/>
          </a:prstGeom>
        </p:spPr>
        <p:txBody>
          <a:bodyPr wrap="square">
            <a:spAutoFit/>
          </a:bodyPr>
          <a:lstStyle/>
          <a:p>
            <a:endParaRPr lang="en-US" sz="4000" dirty="0" smtClean="0">
              <a:latin typeface="Impact" panose="020B0806030902050204" pitchFamily="34" charset="0"/>
            </a:endParaRPr>
          </a:p>
          <a:p>
            <a:endParaRPr lang="en-US" dirty="0"/>
          </a:p>
          <a:p>
            <a:r>
              <a:rPr lang="en-US" sz="2000" dirty="0">
                <a:latin typeface="Albertus Medium" pitchFamily="34" charset="0"/>
                <a:cs typeface="Courier New" panose="02070309020205020404" pitchFamily="49" charset="0"/>
              </a:rPr>
              <a:t>As a matter of fact alcohol is probably the most widely used drug in America. An </a:t>
            </a:r>
            <a:r>
              <a:rPr lang="en-US" sz="2000" dirty="0" smtClean="0">
                <a:latin typeface="Albertus Medium" pitchFamily="34" charset="0"/>
                <a:cs typeface="Courier New" panose="02070309020205020404" pitchFamily="49" charset="0"/>
              </a:rPr>
              <a:t>interesting fact, </a:t>
            </a:r>
            <a:r>
              <a:rPr lang="en-US" sz="2000" dirty="0">
                <a:latin typeface="Albertus Medium" pitchFamily="34" charset="0"/>
                <a:cs typeface="Courier New" panose="02070309020205020404" pitchFamily="49" charset="0"/>
              </a:rPr>
              <a:t>55% of the inmates that are in prison in the United States, over </a:t>
            </a:r>
            <a:r>
              <a:rPr lang="en-US" sz="2000" dirty="0" smtClean="0">
                <a:latin typeface="Albertus Medium" pitchFamily="34" charset="0"/>
                <a:cs typeface="Courier New" panose="02070309020205020404" pitchFamily="49" charset="0"/>
              </a:rPr>
              <a:t>half them are in there </a:t>
            </a:r>
            <a:r>
              <a:rPr lang="en-US" sz="2000" dirty="0">
                <a:latin typeface="Albertus Medium" pitchFamily="34" charset="0"/>
                <a:cs typeface="Courier New" panose="02070309020205020404" pitchFamily="49" charset="0"/>
              </a:rPr>
              <a:t>because of some alcohol related crime.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70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290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1143000"/>
          </a:xfrm>
        </p:spPr>
        <p:txBody>
          <a:bodyPr/>
          <a:lstStyle/>
          <a:p>
            <a:r>
              <a:rPr lang="en-US" dirty="0" smtClean="0"/>
              <a:t>Long term effects </a:t>
            </a:r>
            <a:endParaRPr lang="en-US" dirty="0"/>
          </a:p>
        </p:txBody>
      </p:sp>
      <p:sp>
        <p:nvSpPr>
          <p:cNvPr id="3" name="Content Placeholder 2"/>
          <p:cNvSpPr>
            <a:spLocks noGrp="1"/>
          </p:cNvSpPr>
          <p:nvPr>
            <p:ph idx="1"/>
          </p:nvPr>
        </p:nvSpPr>
        <p:spPr/>
        <p:txBody>
          <a:bodyPr/>
          <a:lstStyle/>
          <a:p>
            <a:r>
              <a:rPr lang="en-US" dirty="0"/>
              <a:t>Disrupts normal brain development;</a:t>
            </a:r>
          </a:p>
          <a:p>
            <a:r>
              <a:rPr lang="en-US" dirty="0"/>
              <a:t>Liver damage and cirrhosis of the liver;</a:t>
            </a:r>
          </a:p>
          <a:p>
            <a:r>
              <a:rPr lang="en-US" dirty="0"/>
              <a:t>Brain cells die, decreasing brain mass;</a:t>
            </a:r>
          </a:p>
          <a:p>
            <a:r>
              <a:rPr lang="en-US" dirty="0"/>
              <a:t>Stomach and intestinal ulcers and destroyed organs;</a:t>
            </a:r>
          </a:p>
          <a:p>
            <a:r>
              <a:rPr lang="en-US" dirty="0"/>
              <a:t>Blood pressure increases, causing heart disease, heart attack, or stroke;</a:t>
            </a:r>
          </a:p>
          <a:p>
            <a:r>
              <a:rPr lang="en-US" dirty="0"/>
              <a:t>Male sperm production decreases;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78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fontScale="90000"/>
          </a:bodyPr>
          <a:lstStyle/>
          <a:p>
            <a:r>
              <a:rPr lang="en-US" dirty="0" smtClean="0"/>
              <a:t>Short term effects </a:t>
            </a:r>
            <a:endParaRPr lang="en-US" dirty="0"/>
          </a:p>
        </p:txBody>
      </p:sp>
      <p:sp>
        <p:nvSpPr>
          <p:cNvPr id="3" name="Content Placeholder 2"/>
          <p:cNvSpPr>
            <a:spLocks noGrp="1"/>
          </p:cNvSpPr>
          <p:nvPr>
            <p:ph idx="1"/>
          </p:nvPr>
        </p:nvSpPr>
        <p:spPr>
          <a:xfrm>
            <a:off x="457200" y="1828800"/>
            <a:ext cx="8229600" cy="4572000"/>
          </a:xfrm>
        </p:spPr>
        <p:txBody>
          <a:bodyPr>
            <a:normAutofit fontScale="85000" lnSpcReduction="20000"/>
          </a:bodyPr>
          <a:lstStyle/>
          <a:p>
            <a:r>
              <a:rPr lang="en-US" dirty="0"/>
              <a:t>Alcohol poisoning </a:t>
            </a:r>
          </a:p>
          <a:p>
            <a:r>
              <a:rPr lang="en-US" dirty="0"/>
              <a:t>  - Slurred speech</a:t>
            </a:r>
          </a:p>
          <a:p>
            <a:r>
              <a:rPr lang="en-US" dirty="0"/>
              <a:t>  - Drowsiness</a:t>
            </a:r>
          </a:p>
          <a:p>
            <a:r>
              <a:rPr lang="en-US" dirty="0"/>
              <a:t>  - Vomiting </a:t>
            </a:r>
          </a:p>
          <a:p>
            <a:r>
              <a:rPr lang="en-US" dirty="0"/>
              <a:t>  - Diarrhea</a:t>
            </a:r>
          </a:p>
          <a:p>
            <a:r>
              <a:rPr lang="en-US" dirty="0"/>
              <a:t>  - Upset stomach</a:t>
            </a:r>
          </a:p>
          <a:p>
            <a:r>
              <a:rPr lang="en-US" dirty="0"/>
              <a:t>  - Headaches</a:t>
            </a:r>
          </a:p>
          <a:p>
            <a:r>
              <a:rPr lang="en-US" dirty="0"/>
              <a:t>  - Breathing difficulties </a:t>
            </a:r>
          </a:p>
          <a:p>
            <a:r>
              <a:rPr lang="en-US" dirty="0"/>
              <a:t>  - Distorted vision and hearing </a:t>
            </a:r>
          </a:p>
          <a:p>
            <a:r>
              <a:rPr lang="en-US" dirty="0"/>
              <a:t>  - Impaired judgment </a:t>
            </a:r>
          </a:p>
          <a:p>
            <a:r>
              <a:rPr lang="en-US" dirty="0"/>
              <a:t>  - Decreased perception and coordination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360317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66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2" y="4343400"/>
            <a:ext cx="1523999" cy="942974"/>
          </a:xfrm>
        </p:spPr>
        <p:txBody>
          <a:bodyPr>
            <a:normAutofit/>
          </a:bodyPr>
          <a:lstStyle/>
          <a:p>
            <a:r>
              <a:rPr lang="en-US" sz="2400" dirty="0" smtClean="0">
                <a:solidFill>
                  <a:srgbClr val="F1F113"/>
                </a:solidFill>
              </a:rPr>
              <a:t>Thank you</a:t>
            </a:r>
            <a:endParaRPr lang="en-US" sz="2400" dirty="0">
              <a:solidFill>
                <a:srgbClr val="F1F113"/>
              </a:solidFill>
            </a:endParaRPr>
          </a:p>
        </p:txBody>
      </p:sp>
      <p:sp>
        <p:nvSpPr>
          <p:cNvPr id="3" name="Content Placeholder 2"/>
          <p:cNvSpPr>
            <a:spLocks noGrp="1"/>
          </p:cNvSpPr>
          <p:nvPr>
            <p:ph idx="1"/>
          </p:nvPr>
        </p:nvSpPr>
        <p:spPr>
          <a:xfrm>
            <a:off x="76200" y="76199"/>
            <a:ext cx="9067800" cy="3886201"/>
          </a:xfrm>
        </p:spPr>
        <p:txBody>
          <a:bodyPr>
            <a:normAutofit lnSpcReduction="10000"/>
          </a:bodyPr>
          <a:lstStyle/>
          <a:p>
            <a:r>
              <a:rPr lang="en-US" dirty="0" smtClean="0"/>
              <a:t> </a:t>
            </a:r>
          </a:p>
          <a:p>
            <a:r>
              <a:rPr lang="en-US" dirty="0" smtClean="0">
                <a:solidFill>
                  <a:srgbClr val="11ED4B"/>
                </a:solidFill>
              </a:rPr>
              <a:t>national institute of drug abuse (NIDA)</a:t>
            </a:r>
          </a:p>
          <a:p>
            <a:r>
              <a:rPr lang="en-US" sz="2000" dirty="0">
                <a:solidFill>
                  <a:srgbClr val="11ED4B"/>
                </a:solidFill>
              </a:rPr>
              <a:t>https</a:t>
            </a:r>
            <a:r>
              <a:rPr lang="en-US" sz="2000" dirty="0" smtClean="0">
                <a:solidFill>
                  <a:srgbClr val="11ED4B"/>
                </a:solidFill>
              </a:rPr>
              <a:t>://www.drugabuse.gov/drugs-abuse/alcohol </a:t>
            </a:r>
          </a:p>
          <a:p>
            <a:r>
              <a:rPr lang="en-US" sz="2800" dirty="0" smtClean="0">
                <a:solidFill>
                  <a:srgbClr val="E8E828"/>
                </a:solidFill>
              </a:rPr>
              <a:t>Drug free world </a:t>
            </a:r>
          </a:p>
          <a:p>
            <a:r>
              <a:rPr lang="en-US" sz="2000" dirty="0">
                <a:solidFill>
                  <a:srgbClr val="E8E828"/>
                </a:solidFill>
              </a:rPr>
              <a:t>www.drugfreeworld.org </a:t>
            </a:r>
            <a:endParaRPr lang="en-US" sz="2000" dirty="0" smtClean="0">
              <a:solidFill>
                <a:srgbClr val="E8E828"/>
              </a:solidFill>
            </a:endParaRPr>
          </a:p>
          <a:p>
            <a:r>
              <a:rPr lang="en-US" sz="2800" dirty="0" smtClean="0">
                <a:solidFill>
                  <a:srgbClr val="F20000"/>
                </a:solidFill>
              </a:rPr>
              <a:t>Alcohol and public health </a:t>
            </a:r>
          </a:p>
          <a:p>
            <a:r>
              <a:rPr lang="en-US" sz="2000" dirty="0" smtClean="0">
                <a:solidFill>
                  <a:srgbClr val="F20000"/>
                </a:solidFill>
              </a:rPr>
              <a:t>www.cdc.gov/alcohol </a:t>
            </a:r>
          </a:p>
          <a:p>
            <a:r>
              <a:rPr lang="en-US" dirty="0" err="1" smtClean="0">
                <a:solidFill>
                  <a:srgbClr val="0E0EC8"/>
                </a:solidFill>
              </a:rPr>
              <a:t>Narconon</a:t>
            </a:r>
            <a:r>
              <a:rPr lang="en-US" dirty="0" smtClean="0">
                <a:solidFill>
                  <a:srgbClr val="0E0EC8"/>
                </a:solidFill>
              </a:rPr>
              <a:t> </a:t>
            </a:r>
          </a:p>
          <a:p>
            <a:r>
              <a:rPr lang="en-US" sz="2000" dirty="0">
                <a:solidFill>
                  <a:srgbClr val="0E0EC8"/>
                </a:solidFill>
              </a:rPr>
              <a:t>www.narconon.org/drug-education/videos/is-alcohol-a-drug.htm</a:t>
            </a:r>
            <a:endParaRPr lang="en-US" sz="2000" dirty="0" smtClean="0">
              <a:solidFill>
                <a:srgbClr val="0E0EC8"/>
              </a:solidFill>
            </a:endParaRPr>
          </a:p>
          <a:p>
            <a:endParaRPr lang="en-US" sz="2000" dirty="0">
              <a:solidFill>
                <a:srgbClr val="F2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4343400"/>
            <a:ext cx="2362200"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5181600"/>
            <a:ext cx="441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142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638800" cy="1341438"/>
          </a:xfrm>
        </p:spPr>
        <p:txBody>
          <a:bodyPr/>
          <a:lstStyle/>
          <a:p>
            <a:r>
              <a:rPr lang="en-US" dirty="0" smtClean="0"/>
              <a:t>Street name</a:t>
            </a:r>
            <a:endParaRPr lang="en-US" dirty="0"/>
          </a:p>
        </p:txBody>
      </p:sp>
      <p:sp>
        <p:nvSpPr>
          <p:cNvPr id="3" name="Content Placeholder 2"/>
          <p:cNvSpPr>
            <a:spLocks noGrp="1"/>
          </p:cNvSpPr>
          <p:nvPr>
            <p:ph idx="1"/>
          </p:nvPr>
        </p:nvSpPr>
        <p:spPr>
          <a:xfrm>
            <a:off x="304800" y="1600200"/>
            <a:ext cx="8229600" cy="5029200"/>
          </a:xfrm>
        </p:spPr>
        <p:txBody>
          <a:bodyPr>
            <a:normAutofit fontScale="25000" lnSpcReduction="20000"/>
          </a:bodyPr>
          <a:lstStyle/>
          <a:p>
            <a:pPr marL="0" indent="0">
              <a:buNone/>
            </a:pPr>
            <a:r>
              <a:rPr lang="en-US" sz="12800" dirty="0">
                <a:latin typeface="Arial Narrow" panose="020B0606020202030204" pitchFamily="34" charset="0"/>
              </a:rPr>
              <a:t>T</a:t>
            </a:r>
            <a:r>
              <a:rPr lang="en-US" sz="12800" dirty="0" smtClean="0">
                <a:latin typeface="Arial Narrow" panose="020B0606020202030204" pitchFamily="34" charset="0"/>
              </a:rPr>
              <a:t>here are many street names for alcohol such as</a:t>
            </a:r>
          </a:p>
          <a:p>
            <a:pPr marL="0" indent="0">
              <a:buNone/>
            </a:pPr>
            <a:r>
              <a:rPr lang="en-US" sz="11200" dirty="0" smtClean="0">
                <a:latin typeface="Angsana New" panose="02020603050405020304" pitchFamily="18" charset="-34"/>
                <a:cs typeface="Angsana New" panose="02020603050405020304" pitchFamily="18" charset="-34"/>
              </a:rPr>
              <a:t>Booze</a:t>
            </a:r>
            <a:endParaRPr lang="en-US" sz="11200" dirty="0">
              <a:latin typeface="Angsana New" panose="02020603050405020304" pitchFamily="18" charset="-34"/>
              <a:cs typeface="Angsana New" panose="02020603050405020304" pitchFamily="18" charset="-34"/>
            </a:endParaRPr>
          </a:p>
          <a:p>
            <a:pPr marL="0" indent="0">
              <a:buNone/>
            </a:pPr>
            <a:r>
              <a:rPr lang="en-US" sz="11200" dirty="0" smtClean="0">
                <a:latin typeface="Aparajita" panose="020B0604020202020204" pitchFamily="34" charset="0"/>
                <a:cs typeface="Aparajita" panose="020B0604020202020204" pitchFamily="34" charset="0"/>
              </a:rPr>
              <a:t>Cold one </a:t>
            </a:r>
          </a:p>
          <a:p>
            <a:pPr marL="0" indent="0">
              <a:buNone/>
            </a:pPr>
            <a:r>
              <a:rPr lang="en-US" sz="11200" dirty="0" smtClean="0">
                <a:latin typeface="Aparajita" panose="020B0604020202020204" pitchFamily="34" charset="0"/>
                <a:cs typeface="Aparajita" panose="020B0604020202020204" pitchFamily="34" charset="0"/>
              </a:rPr>
              <a:t>Hard </a:t>
            </a:r>
            <a:r>
              <a:rPr lang="en-US" sz="11200" dirty="0">
                <a:latin typeface="Aparajita" panose="020B0604020202020204" pitchFamily="34" charset="0"/>
                <a:cs typeface="Aparajita" panose="020B0604020202020204" pitchFamily="34" charset="0"/>
              </a:rPr>
              <a:t>stuff</a:t>
            </a:r>
          </a:p>
          <a:p>
            <a:pPr marL="0" indent="0">
              <a:buNone/>
            </a:pPr>
            <a:r>
              <a:rPr lang="en-US" sz="11200" dirty="0">
                <a:latin typeface="Aparajita" panose="020B0604020202020204" pitchFamily="34" charset="0"/>
                <a:cs typeface="Aparajita" panose="020B0604020202020204" pitchFamily="34" charset="0"/>
              </a:rPr>
              <a:t>Sauce</a:t>
            </a:r>
          </a:p>
          <a:p>
            <a:pPr marL="0" indent="0">
              <a:buNone/>
            </a:pPr>
            <a:r>
              <a:rPr lang="en-US" sz="11200" dirty="0">
                <a:latin typeface="Aparajita" panose="020B0604020202020204" pitchFamily="34" charset="0"/>
                <a:cs typeface="Aparajita" panose="020B0604020202020204" pitchFamily="34" charset="0"/>
              </a:rPr>
              <a:t>Hooch</a:t>
            </a:r>
          </a:p>
          <a:p>
            <a:pPr marL="0" indent="0">
              <a:buNone/>
            </a:pPr>
            <a:r>
              <a:rPr lang="en-US" sz="11200" dirty="0">
                <a:latin typeface="Aparajita" panose="020B0604020202020204" pitchFamily="34" charset="0"/>
                <a:cs typeface="Aparajita" panose="020B0604020202020204" pitchFamily="34" charset="0"/>
              </a:rPr>
              <a:t>Moonshine</a:t>
            </a:r>
          </a:p>
          <a:p>
            <a:pPr marL="0" indent="0">
              <a:buNone/>
            </a:pPr>
            <a:r>
              <a:rPr lang="en-US" sz="11200" dirty="0" smtClean="0">
                <a:latin typeface="Aparajita" panose="020B0604020202020204" pitchFamily="34" charset="0"/>
                <a:cs typeface="Aparajita" panose="020B0604020202020204" pitchFamily="34" charset="0"/>
              </a:rPr>
              <a:t>Draft</a:t>
            </a:r>
            <a:endParaRPr lang="en-US" sz="11200" dirty="0">
              <a:latin typeface="Aparajita" panose="020B0604020202020204" pitchFamily="34" charset="0"/>
              <a:cs typeface="Aparajita" panose="020B0604020202020204" pitchFamily="34" charset="0"/>
            </a:endParaRPr>
          </a:p>
          <a:p>
            <a:pPr marL="0" indent="0">
              <a:buNone/>
            </a:pPr>
            <a:r>
              <a:rPr lang="en-US" sz="11200" dirty="0" smtClean="0">
                <a:latin typeface="Aparajita" panose="020B0604020202020204" pitchFamily="34" charset="0"/>
                <a:cs typeface="Aparajita" panose="020B0604020202020204" pitchFamily="34" charset="0"/>
              </a:rPr>
              <a:t>Tummy </a:t>
            </a:r>
            <a:r>
              <a:rPr lang="en-US" sz="11200" dirty="0">
                <a:latin typeface="Aparajita" panose="020B0604020202020204" pitchFamily="34" charset="0"/>
                <a:cs typeface="Aparajita" panose="020B0604020202020204" pitchFamily="34" charset="0"/>
              </a:rPr>
              <a:t>buster</a:t>
            </a:r>
          </a:p>
          <a:p>
            <a:pPr marL="0" indent="0">
              <a:buNone/>
            </a:pPr>
            <a:r>
              <a:rPr lang="en-US" sz="11200" dirty="0">
                <a:latin typeface="Aparajita" panose="020B0604020202020204" pitchFamily="34" charset="0"/>
                <a:cs typeface="Aparajita" panose="020B0604020202020204" pitchFamily="34" charset="0"/>
              </a:rPr>
              <a:t>Liquid courage</a:t>
            </a:r>
          </a:p>
          <a:p>
            <a:pPr marL="0" indent="0">
              <a:buNone/>
            </a:pPr>
            <a:r>
              <a:rPr lang="en-US" sz="11200" dirty="0" smtClean="0">
                <a:latin typeface="Aparajita" panose="020B0604020202020204" pitchFamily="34" charset="0"/>
                <a:cs typeface="Aparajita" panose="020B0604020202020204" pitchFamily="34" charset="0"/>
              </a:rPr>
              <a:t>Redneck wine</a:t>
            </a:r>
          </a:p>
          <a:p>
            <a:pPr marL="0" indent="0">
              <a:buNone/>
            </a:pPr>
            <a:r>
              <a:rPr lang="en-US" sz="11200" dirty="0" smtClean="0">
                <a:latin typeface="Aparajita" panose="020B0604020202020204" pitchFamily="34" charset="0"/>
                <a:cs typeface="Aparajita" panose="020B0604020202020204" pitchFamily="34" charset="0"/>
              </a:rPr>
              <a:t>brew</a:t>
            </a:r>
            <a:endParaRPr lang="en-US" sz="11200" dirty="0">
              <a:latin typeface="Aparajita" panose="020B0604020202020204" pitchFamily="34" charset="0"/>
              <a:cs typeface="Aparajita"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4" y="-1361"/>
            <a:ext cx="2619375" cy="160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34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334000" cy="1143000"/>
          </a:xfrm>
        </p:spPr>
        <p:txBody>
          <a:bodyPr/>
          <a:lstStyle/>
          <a:p>
            <a:r>
              <a:rPr lang="en-US" dirty="0" smtClean="0"/>
              <a:t>Legal Consequences</a:t>
            </a:r>
            <a:endParaRPr lang="en-US" dirty="0"/>
          </a:p>
        </p:txBody>
      </p:sp>
      <p:sp>
        <p:nvSpPr>
          <p:cNvPr id="3" name="Content Placeholder 2"/>
          <p:cNvSpPr>
            <a:spLocks noGrp="1"/>
          </p:cNvSpPr>
          <p:nvPr>
            <p:ph idx="1"/>
          </p:nvPr>
        </p:nvSpPr>
        <p:spPr>
          <a:xfrm>
            <a:off x="457200" y="2457450"/>
            <a:ext cx="8229600" cy="4400550"/>
          </a:xfrm>
        </p:spPr>
        <p:txBody>
          <a:bodyPr>
            <a:normAutofit fontScale="55000" lnSpcReduction="20000"/>
          </a:bodyPr>
          <a:lstStyle/>
          <a:p>
            <a:r>
              <a:rPr lang="en-US" sz="5800" dirty="0" smtClean="0">
                <a:latin typeface="Arial Narrow" panose="020B0606020202030204" pitchFamily="34" charset="0"/>
                <a:cs typeface="Arial" panose="020B0604020202020204" pitchFamily="34" charset="0"/>
              </a:rPr>
              <a:t>These are the consequences if you are caught drunk driving </a:t>
            </a:r>
          </a:p>
          <a:p>
            <a:endParaRPr lang="en-US" dirty="0" smtClean="0">
              <a:latin typeface="Arial" panose="020B0604020202020204" pitchFamily="34" charset="0"/>
              <a:cs typeface="Arial" panose="020B0604020202020204" pitchFamily="34" charset="0"/>
            </a:endParaRPr>
          </a:p>
          <a:p>
            <a:r>
              <a:rPr lang="en-US" dirty="0" smtClean="0">
                <a:latin typeface="Aharoni" panose="02010803020104030203" pitchFamily="2" charset="-79"/>
                <a:cs typeface="Aharoni" panose="02010803020104030203" pitchFamily="2" charset="-79"/>
              </a:rPr>
              <a:t>A </a:t>
            </a:r>
            <a:r>
              <a:rPr lang="en-US" dirty="0">
                <a:latin typeface="Aharoni" panose="02010803020104030203" pitchFamily="2" charset="-79"/>
                <a:cs typeface="Aharoni" panose="02010803020104030203" pitchFamily="2" charset="-79"/>
              </a:rPr>
              <a:t>criminal </a:t>
            </a:r>
            <a:r>
              <a:rPr lang="en-US" dirty="0" smtClean="0">
                <a:latin typeface="Aharoni" panose="02010803020104030203" pitchFamily="2" charset="-79"/>
                <a:cs typeface="Aharoni" panose="02010803020104030203" pitchFamily="2" charset="-79"/>
              </a:rPr>
              <a:t>record</a:t>
            </a:r>
          </a:p>
          <a:p>
            <a:endParaRPr lang="en-US" dirty="0">
              <a:latin typeface="Arial Black" panose="020B0A04020102020204" pitchFamily="34" charset="0"/>
            </a:endParaRPr>
          </a:p>
          <a:p>
            <a:r>
              <a:rPr lang="en-US" dirty="0">
                <a:latin typeface="Arial Black" panose="020B0A04020102020204" pitchFamily="34" charset="0"/>
              </a:rPr>
              <a:t>Jail time</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smtClean="0">
                <a:latin typeface="Arial Black" panose="020B0A04020102020204" pitchFamily="34" charset="0"/>
              </a:rPr>
              <a:t>Getting </a:t>
            </a:r>
            <a:r>
              <a:rPr lang="en-US" dirty="0">
                <a:latin typeface="Arial Black" panose="020B0A04020102020204" pitchFamily="34" charset="0"/>
              </a:rPr>
              <a:t>your driver's license restricted, suspended, or taken away</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Having your car taken away by the state</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Increased car insurance rates</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Paying a </a:t>
            </a:r>
            <a:r>
              <a:rPr lang="en-US" smtClean="0">
                <a:latin typeface="Arial Black" panose="020B0A04020102020204" pitchFamily="34" charset="0"/>
              </a:rPr>
              <a:t>fine ($1,000-$18,000</a:t>
            </a:r>
            <a:r>
              <a:rPr lang="en-US" dirty="0" smtClean="0">
                <a:latin typeface="Arial Black" panose="020B0A04020102020204" pitchFamily="34" charset="0"/>
              </a:rPr>
              <a:t>)</a:t>
            </a:r>
            <a:endParaRPr lang="en-US" dirty="0">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505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936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664027"/>
            <a:ext cx="3429000" cy="1143000"/>
          </a:xfrm>
        </p:spPr>
        <p:txBody>
          <a:bodyPr>
            <a:noAutofit/>
          </a:bodyPr>
          <a:lstStyle/>
          <a:p>
            <a:r>
              <a:rPr lang="en-US" sz="8000" dirty="0" smtClean="0">
                <a:latin typeface="Edwardian Script ITC" panose="030303020407070D0804" pitchFamily="66" charset="0"/>
              </a:rPr>
              <a:t>Cost</a:t>
            </a:r>
            <a:endParaRPr lang="en-US" sz="8000" dirty="0">
              <a:latin typeface="Edwardian Script ITC" panose="030303020407070D0804" pitchFamily="66" charset="0"/>
            </a:endParaRPr>
          </a:p>
        </p:txBody>
      </p:sp>
      <p:sp>
        <p:nvSpPr>
          <p:cNvPr id="3" name="Content Placeholder 2"/>
          <p:cNvSpPr>
            <a:spLocks noGrp="1"/>
          </p:cNvSpPr>
          <p:nvPr>
            <p:ph idx="1"/>
          </p:nvPr>
        </p:nvSpPr>
        <p:spPr>
          <a:xfrm>
            <a:off x="-9525" y="2895600"/>
            <a:ext cx="8229600" cy="2057400"/>
          </a:xfrm>
        </p:spPr>
        <p:txBody>
          <a:bodyPr>
            <a:normAutofit lnSpcReduction="10000"/>
          </a:bodyPr>
          <a:lstStyle/>
          <a:p>
            <a:r>
              <a:rPr lang="en-US" sz="4400" dirty="0" smtClean="0">
                <a:latin typeface="Arial Black" panose="020B0A04020102020204" pitchFamily="34" charset="0"/>
              </a:rPr>
              <a:t>The price of alcohol can range any where from $7.00-$1.9m</a:t>
            </a:r>
            <a:endParaRPr lang="en-US" sz="4400" dirty="0">
              <a:latin typeface="Arial Black" panose="020B0A040201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505200" cy="247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391025"/>
            <a:ext cx="20574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42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Alcohol</a:t>
            </a:r>
            <a:endParaRPr lang="en-US" dirty="0"/>
          </a:p>
        </p:txBody>
      </p:sp>
      <p:sp>
        <p:nvSpPr>
          <p:cNvPr id="3" name="Content Placeholder 2"/>
          <p:cNvSpPr>
            <a:spLocks noGrp="1"/>
          </p:cNvSpPr>
          <p:nvPr>
            <p:ph idx="1"/>
          </p:nvPr>
        </p:nvSpPr>
        <p:spPr>
          <a:xfrm>
            <a:off x="457200" y="2286000"/>
            <a:ext cx="8229600" cy="4318338"/>
          </a:xfrm>
        </p:spPr>
        <p:txBody>
          <a:bodyPr>
            <a:normAutofit/>
          </a:bodyPr>
          <a:lstStyle/>
          <a:p>
            <a:r>
              <a:rPr lang="en-US" dirty="0" smtClean="0"/>
              <a:t>Ethanol, is an intoxicating ingredient found in beer, wine, and liquor. </a:t>
            </a:r>
            <a:endParaRPr lang="en-US" dirty="0"/>
          </a:p>
        </p:txBody>
      </p:sp>
      <p:sp>
        <p:nvSpPr>
          <p:cNvPr id="5" name="Rectangle 4"/>
          <p:cNvSpPr/>
          <p:nvPr/>
        </p:nvSpPr>
        <p:spPr>
          <a:xfrm>
            <a:off x="914400" y="3810000"/>
            <a:ext cx="7543800" cy="1815882"/>
          </a:xfrm>
          <a:prstGeom prst="rect">
            <a:avLst/>
          </a:prstGeom>
        </p:spPr>
        <p:txBody>
          <a:bodyPr wrap="square">
            <a:spAutoFit/>
          </a:bodyPr>
          <a:lstStyle/>
          <a:p>
            <a:r>
              <a:rPr lang="en-US" sz="2800" dirty="0"/>
              <a:t>As for how it affects the mind, it is best understood as a drug that reduces a person’s ability to think rationally and distorts his or her judgment.</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657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380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Affects</a:t>
            </a:r>
            <a:endParaRPr lang="en-US" dirty="0"/>
          </a:p>
        </p:txBody>
      </p:sp>
      <p:sp>
        <p:nvSpPr>
          <p:cNvPr id="3" name="Content Placeholder 2"/>
          <p:cNvSpPr>
            <a:spLocks noGrp="1"/>
          </p:cNvSpPr>
          <p:nvPr>
            <p:ph idx="1"/>
          </p:nvPr>
        </p:nvSpPr>
        <p:spPr>
          <a:xfrm>
            <a:off x="457200" y="2819400"/>
            <a:ext cx="8229600" cy="3306763"/>
          </a:xfrm>
        </p:spPr>
        <p:txBody>
          <a:bodyPr/>
          <a:lstStyle/>
          <a:p>
            <a:r>
              <a:rPr lang="en-US" dirty="0" smtClean="0"/>
              <a:t>Alcohol interferes with the brain’s communication pathways, and can affect the way the brain looks and works. These disruptions can change mood and behavior, and make it harder to think clearly and move with coordination.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81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74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Youtube</a:t>
            </a:r>
            <a:r>
              <a:rPr lang="en-US" dirty="0" smtClean="0"/>
              <a:t> </a:t>
            </a:r>
            <a:endParaRPr lang="en-US" dirty="0"/>
          </a:p>
        </p:txBody>
      </p:sp>
      <p:sp>
        <p:nvSpPr>
          <p:cNvPr id="3" name="Content Placeholder 2"/>
          <p:cNvSpPr>
            <a:spLocks noGrp="1"/>
          </p:cNvSpPr>
          <p:nvPr>
            <p:ph idx="1"/>
          </p:nvPr>
        </p:nvSpPr>
        <p:spPr>
          <a:xfrm>
            <a:off x="457200" y="2471059"/>
            <a:ext cx="8229600" cy="1295398"/>
          </a:xfrm>
        </p:spPr>
        <p:txBody>
          <a:bodyPr>
            <a:normAutofit/>
          </a:bodyPr>
          <a:lstStyle/>
          <a:p>
            <a:pPr marL="0" indent="0">
              <a:buNone/>
            </a:pPr>
            <a:r>
              <a:rPr lang="en-US" dirty="0" smtClean="0">
                <a:sym typeface="Wingdings" panose="05000000000000000000" pitchFamily="2" charset="2"/>
              </a:rPr>
              <a:t>                              </a:t>
            </a:r>
            <a:endParaRPr lang="en-US" dirty="0">
              <a:sym typeface="Wingdings" panose="05000000000000000000" pitchFamily="2" charset="2"/>
            </a:endParaRPr>
          </a:p>
          <a:p>
            <a:pPr marL="0" indent="0">
              <a:buNone/>
            </a:pPr>
            <a:r>
              <a:rPr lang="en-US" dirty="0" smtClean="0">
                <a:latin typeface="Agency FB" panose="020B0503020202020204" pitchFamily="34" charset="0"/>
              </a:rPr>
              <a:t>         </a:t>
            </a:r>
            <a:endParaRPr lang="en-US" dirty="0">
              <a:latin typeface="Agency FB" panose="020B0503020202020204" pitchFamily="34" charset="0"/>
            </a:endParaRPr>
          </a:p>
        </p:txBody>
      </p:sp>
      <p:sp>
        <p:nvSpPr>
          <p:cNvPr id="4" name="Rectangle 3"/>
          <p:cNvSpPr/>
          <p:nvPr/>
        </p:nvSpPr>
        <p:spPr>
          <a:xfrm>
            <a:off x="1600200" y="1828800"/>
            <a:ext cx="5943600" cy="1200329"/>
          </a:xfrm>
          <a:prstGeom prst="rect">
            <a:avLst/>
          </a:prstGeom>
        </p:spPr>
        <p:txBody>
          <a:bodyPr wrap="square">
            <a:spAutoFit/>
          </a:bodyPr>
          <a:lstStyle/>
          <a:p>
            <a:r>
              <a:rPr lang="en-US" sz="3600" dirty="0" smtClean="0"/>
              <a:t>         </a:t>
            </a:r>
            <a:r>
              <a:rPr lang="en-US" sz="3600" dirty="0" smtClean="0">
                <a:solidFill>
                  <a:srgbClr val="2250E2"/>
                </a:solidFill>
              </a:rPr>
              <a:t>https</a:t>
            </a:r>
            <a:r>
              <a:rPr lang="en-US" sz="3600" dirty="0">
                <a:solidFill>
                  <a:srgbClr val="2250E2"/>
                </a:solidFill>
              </a:rPr>
              <a:t>://youtu.be/IYqsWAjvEbI</a:t>
            </a:r>
          </a:p>
        </p:txBody>
      </p:sp>
      <p:sp>
        <p:nvSpPr>
          <p:cNvPr id="5" name="Rectangle 4"/>
          <p:cNvSpPr/>
          <p:nvPr/>
        </p:nvSpPr>
        <p:spPr>
          <a:xfrm>
            <a:off x="54652" y="3657598"/>
            <a:ext cx="8936948" cy="2677656"/>
          </a:xfrm>
          <a:prstGeom prst="rect">
            <a:avLst/>
          </a:prstGeom>
        </p:spPr>
        <p:txBody>
          <a:bodyPr wrap="square">
            <a:spAutoFit/>
          </a:bodyPr>
          <a:lstStyle/>
          <a:p>
            <a:r>
              <a:rPr lang="en-US" sz="4000" dirty="0">
                <a:solidFill>
                  <a:srgbClr val="FFFF00"/>
                </a:solidFill>
                <a:latin typeface="Jokerman" panose="04090605060D06020702" pitchFamily="82" charset="0"/>
              </a:rPr>
              <a:t>True or </a:t>
            </a:r>
            <a:r>
              <a:rPr lang="en-US" sz="4000" dirty="0" smtClean="0">
                <a:solidFill>
                  <a:srgbClr val="FFFF00"/>
                </a:solidFill>
                <a:latin typeface="Jokerman" panose="04090605060D06020702" pitchFamily="82" charset="0"/>
              </a:rPr>
              <a:t>false: Alcohol is not a drug?</a:t>
            </a:r>
            <a:endParaRPr lang="en-US" sz="4400" dirty="0">
              <a:solidFill>
                <a:srgbClr val="FFFF00"/>
              </a:solidFill>
            </a:endParaRPr>
          </a:p>
          <a:p>
            <a:endParaRPr lang="en-US" sz="4400" dirty="0" smtClean="0"/>
          </a:p>
          <a:p>
            <a:r>
              <a:rPr lang="en-US" sz="4400" dirty="0" smtClean="0">
                <a:solidFill>
                  <a:srgbClr val="11ED4B"/>
                </a:solidFill>
                <a:latin typeface="Chiller" panose="04020404031007020602" pitchFamily="82" charset="0"/>
              </a:rPr>
              <a:t>Answer: False</a:t>
            </a:r>
            <a:endParaRPr lang="en-US" sz="4400" dirty="0">
              <a:solidFill>
                <a:srgbClr val="11ED4B"/>
              </a:solidFill>
              <a:latin typeface="Chiller" panose="04020404031007020602" pitchFamily="8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00400" cy="242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951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tang" panose="02030600000101010101" pitchFamily="18" charset="-127"/>
                <a:ea typeface="Batang" panose="02030600000101010101" pitchFamily="18" charset="-127"/>
              </a:rPr>
              <a:t>Alcohol Content </a:t>
            </a:r>
            <a:endParaRPr lang="en-US" dirty="0">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p:txBody>
          <a:bodyPr>
            <a:normAutofit fontScale="77500" lnSpcReduction="20000"/>
          </a:bodyPr>
          <a:lstStyle/>
          <a:p>
            <a:r>
              <a:rPr lang="en-US" sz="3800" dirty="0" smtClean="0">
                <a:latin typeface="Andalus" panose="02020603050405020304" pitchFamily="18" charset="-78"/>
                <a:cs typeface="Andalus" panose="02020603050405020304" pitchFamily="18" charset="-78"/>
              </a:rPr>
              <a:t>Beer 2–6% alcohol</a:t>
            </a:r>
          </a:p>
          <a:p>
            <a:r>
              <a:rPr lang="en-US" sz="3800" dirty="0" smtClean="0">
                <a:latin typeface="Andalus" panose="02020603050405020304" pitchFamily="18" charset="-78"/>
                <a:cs typeface="Andalus" panose="02020603050405020304" pitchFamily="18" charset="-78"/>
              </a:rPr>
              <a:t>Cider 4–8% alcohol</a:t>
            </a:r>
          </a:p>
          <a:p>
            <a:r>
              <a:rPr lang="en-US" sz="3800" dirty="0" smtClean="0">
                <a:latin typeface="Andalus" panose="02020603050405020304" pitchFamily="18" charset="-78"/>
                <a:cs typeface="Andalus" panose="02020603050405020304" pitchFamily="18" charset="-78"/>
              </a:rPr>
              <a:t>Wine 8–20% alcohol</a:t>
            </a:r>
          </a:p>
          <a:p>
            <a:r>
              <a:rPr lang="en-US" sz="3800" dirty="0" smtClean="0">
                <a:latin typeface="Andalus" panose="02020603050405020304" pitchFamily="18" charset="-78"/>
                <a:cs typeface="Andalus" panose="02020603050405020304" pitchFamily="18" charset="-78"/>
              </a:rPr>
              <a:t>Tequila 40% alcohol</a:t>
            </a:r>
          </a:p>
          <a:p>
            <a:r>
              <a:rPr lang="en-US" sz="3800" dirty="0" smtClean="0">
                <a:latin typeface="Andalus" panose="02020603050405020304" pitchFamily="18" charset="-78"/>
                <a:cs typeface="Andalus" panose="02020603050405020304" pitchFamily="18" charset="-78"/>
              </a:rPr>
              <a:t>Rum 40% or more alcohol</a:t>
            </a:r>
          </a:p>
          <a:p>
            <a:r>
              <a:rPr lang="en-US" sz="3800" dirty="0" smtClean="0">
                <a:latin typeface="Andalus" panose="02020603050405020304" pitchFamily="18" charset="-78"/>
                <a:cs typeface="Andalus" panose="02020603050405020304" pitchFamily="18" charset="-78"/>
              </a:rPr>
              <a:t>Brandy 40% or more alcohol</a:t>
            </a:r>
          </a:p>
          <a:p>
            <a:r>
              <a:rPr lang="en-US" sz="3800" dirty="0" smtClean="0">
                <a:latin typeface="Andalus" panose="02020603050405020304" pitchFamily="18" charset="-78"/>
                <a:cs typeface="Andalus" panose="02020603050405020304" pitchFamily="18" charset="-78"/>
              </a:rPr>
              <a:t>Gin 40–47% alcohol</a:t>
            </a:r>
          </a:p>
          <a:p>
            <a:r>
              <a:rPr lang="en-US" sz="3800" dirty="0" smtClean="0">
                <a:latin typeface="Andalus" panose="02020603050405020304" pitchFamily="18" charset="-78"/>
                <a:cs typeface="Andalus" panose="02020603050405020304" pitchFamily="18" charset="-78"/>
              </a:rPr>
              <a:t>Whiskey 40–50% alcohol</a:t>
            </a:r>
          </a:p>
          <a:p>
            <a:r>
              <a:rPr lang="en-US" sz="3800" dirty="0" smtClean="0">
                <a:latin typeface="Andalus" panose="02020603050405020304" pitchFamily="18" charset="-78"/>
                <a:cs typeface="Andalus" panose="02020603050405020304" pitchFamily="18" charset="-78"/>
              </a:rPr>
              <a:t>Vodka 40–50% alcohol</a:t>
            </a:r>
          </a:p>
          <a:p>
            <a:r>
              <a:rPr lang="en-US" sz="3800" dirty="0" smtClean="0">
                <a:latin typeface="Andalus" panose="02020603050405020304" pitchFamily="18" charset="-78"/>
                <a:cs typeface="Andalus" panose="02020603050405020304" pitchFamily="18" charset="-78"/>
              </a:rPr>
              <a:t>Liqueurs 15–60% alcohol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35623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080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dirty="0" smtClean="0">
                <a:latin typeface="Bernard MT Condensed" panose="02050806060905020404" pitchFamily="18" charset="0"/>
              </a:rPr>
              <a:t>How did Alcohol start? </a:t>
            </a:r>
            <a:endParaRPr lang="en-US" dirty="0">
              <a:latin typeface="Bernard MT Condensed" panose="02050806060905020404" pitchFamily="18" charset="0"/>
            </a:endParaRPr>
          </a:p>
        </p:txBody>
      </p:sp>
      <p:sp>
        <p:nvSpPr>
          <p:cNvPr id="3" name="Content Placeholder 2"/>
          <p:cNvSpPr>
            <a:spLocks noGrp="1"/>
          </p:cNvSpPr>
          <p:nvPr>
            <p:ph idx="1"/>
          </p:nvPr>
        </p:nvSpPr>
        <p:spPr>
          <a:xfrm>
            <a:off x="457200" y="2286000"/>
            <a:ext cx="8229600" cy="3840163"/>
          </a:xfrm>
        </p:spPr>
        <p:txBody>
          <a:bodyPr>
            <a:normAutofit fontScale="77500" lnSpcReduction="20000"/>
          </a:bodyPr>
          <a:lstStyle/>
          <a:p>
            <a:r>
              <a:rPr lang="en-US" dirty="0"/>
              <a:t>F</a:t>
            </a:r>
            <a:r>
              <a:rPr lang="en-US" dirty="0" smtClean="0"/>
              <a:t>ruit </a:t>
            </a:r>
            <a:r>
              <a:rPr lang="en-US" dirty="0"/>
              <a:t>juice and honey have been used to make </a:t>
            </a:r>
            <a:r>
              <a:rPr lang="en-US" dirty="0" smtClean="0"/>
              <a:t>alcohol </a:t>
            </a:r>
            <a:r>
              <a:rPr lang="en-US" dirty="0"/>
              <a:t>for thousands of years</a:t>
            </a:r>
            <a:r>
              <a:rPr lang="en-US" dirty="0" smtClean="0"/>
              <a:t>.</a:t>
            </a:r>
            <a:endParaRPr lang="en-US" dirty="0"/>
          </a:p>
          <a:p>
            <a:pPr marL="0" indent="0">
              <a:buNone/>
            </a:pPr>
            <a:r>
              <a:rPr lang="en-US" dirty="0"/>
              <a:t>Fermented beverages existed in early Egyptian civilization, and there is evidence of an early alcoholic drink in China around 7000 B.C. In India, an alcoholic beverage called </a:t>
            </a:r>
            <a:r>
              <a:rPr lang="en-US" dirty="0" err="1"/>
              <a:t>sura</a:t>
            </a:r>
            <a:r>
              <a:rPr lang="en-US" dirty="0"/>
              <a:t>, distilled from rice, was in use between 3000 and 2000 B.C.</a:t>
            </a:r>
          </a:p>
          <a:p>
            <a:pPr marL="0" indent="0">
              <a:buNone/>
            </a:pPr>
            <a:r>
              <a:rPr lang="en-US" dirty="0" smtClean="0"/>
              <a:t>The </a:t>
            </a:r>
            <a:r>
              <a:rPr lang="en-US" dirty="0"/>
              <a:t>Babylonians worshiped a wine goddess as early as 2700 B.C. In Greece, one of the first alcoholic beverages to gain popularity was mead, a fermented drink made from honey and water. Greek literature is full of warnings against excessive drinking.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86"/>
            <a:ext cx="1676400" cy="219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402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DBEEF3"/>
      </a:dk1>
      <a:lt1>
        <a:srgbClr val="3F0040"/>
      </a:lt1>
      <a:dk2>
        <a:srgbClr val="1F497D"/>
      </a:dk2>
      <a:lt2>
        <a:srgbClr val="3F004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TotalTime>
  <Words>637</Words>
  <Application>Microsoft Office PowerPoint</Application>
  <PresentationFormat>On-screen Show (4:3)</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Alcohol</vt:lpstr>
      <vt:lpstr>Street name</vt:lpstr>
      <vt:lpstr>Legal Consequences</vt:lpstr>
      <vt:lpstr>Cost</vt:lpstr>
      <vt:lpstr>            Alcohol</vt:lpstr>
      <vt:lpstr>        Affects</vt:lpstr>
      <vt:lpstr>Youtube </vt:lpstr>
      <vt:lpstr>Alcohol Content </vt:lpstr>
      <vt:lpstr>How did Alcohol start? </vt:lpstr>
      <vt:lpstr>Is alcohol a stimulant?</vt:lpstr>
      <vt:lpstr>Alcohol</vt:lpstr>
      <vt:lpstr>Long term effects </vt:lpstr>
      <vt:lpstr>Short term effects </vt:lpstr>
      <vt:lpstr>Thank you</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dc:title>
  <dc:creator>Windows User</dc:creator>
  <cp:lastModifiedBy>Windows User</cp:lastModifiedBy>
  <cp:revision>25</cp:revision>
  <cp:lastPrinted>2016-05-20T15:55:34Z</cp:lastPrinted>
  <dcterms:created xsi:type="dcterms:W3CDTF">2016-05-16T16:53:03Z</dcterms:created>
  <dcterms:modified xsi:type="dcterms:W3CDTF">2016-05-23T17:12:23Z</dcterms:modified>
</cp:coreProperties>
</file>